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7" r:id="rId5"/>
    <p:sldMasterId id="2147483977" r:id="rId6"/>
    <p:sldMasterId id="2147483990" r:id="rId7"/>
    <p:sldMasterId id="2147484000" r:id="rId8"/>
    <p:sldMasterId id="2147484008" r:id="rId9"/>
    <p:sldMasterId id="2147484016" r:id="rId10"/>
    <p:sldMasterId id="2147484037" r:id="rId11"/>
    <p:sldMasterId id="2147484044" r:id="rId12"/>
    <p:sldMasterId id="2147484048" r:id="rId13"/>
    <p:sldMasterId id="2147484125" r:id="rId14"/>
    <p:sldMasterId id="2147484144" r:id="rId15"/>
    <p:sldMasterId id="2147484156" r:id="rId16"/>
  </p:sldMasterIdLst>
  <p:notesMasterIdLst>
    <p:notesMasterId r:id="rId22"/>
  </p:notesMasterIdLst>
  <p:handoutMasterIdLst>
    <p:handoutMasterId r:id="rId23"/>
  </p:handoutMasterIdLst>
  <p:sldIdLst>
    <p:sldId id="261" r:id="rId17"/>
    <p:sldId id="2147480897" r:id="rId18"/>
    <p:sldId id="2147481951" r:id="rId19"/>
    <p:sldId id="2147376073" r:id="rId20"/>
    <p:sldId id="2147376111" r:id="rId2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0AE9C"/>
    <a:srgbClr val="003249"/>
    <a:srgbClr val="8197A6"/>
    <a:srgbClr val="F1666A"/>
    <a:srgbClr val="D9D9D9"/>
    <a:srgbClr val="05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EA151-8025-B645-91CD-55F9E23F981C}" v="13" dt="2024-09-16T08:16:41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36" autoAdjust="0"/>
    <p:restoredTop sz="71037" autoAdjust="0"/>
  </p:normalViewPr>
  <p:slideViewPr>
    <p:cSldViewPr snapToGrid="0">
      <p:cViewPr varScale="1">
        <p:scale>
          <a:sx n="79" d="100"/>
          <a:sy n="79" d="100"/>
        </p:scale>
        <p:origin x="1672" y="192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38" y="102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9/16/24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1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Satellite development: Building satellites</a:t>
            </a:r>
          </a:p>
          <a:p>
            <a:r>
              <a:rPr lang="en-US" dirty="0"/>
              <a:t>Satellite operations: Managing missions</a:t>
            </a:r>
          </a:p>
          <a:p>
            <a:r>
              <a:rPr lang="en-US" dirty="0"/>
              <a:t>Data Distribution: Cal/Val &amp; Ground segment</a:t>
            </a:r>
          </a:p>
          <a:p>
            <a:r>
              <a:rPr lang="en-US" dirty="0"/>
              <a:t>Applications: Science, Emergency Response, DTE, Climate Change/Space</a:t>
            </a:r>
          </a:p>
          <a:p>
            <a:r>
              <a:rPr lang="en-US" dirty="0"/>
              <a:t>Innovation &amp; </a:t>
            </a:r>
            <a:r>
              <a:rPr lang="en-GB" noProof="0" dirty="0"/>
              <a:t>Commercialisation</a:t>
            </a:r>
            <a:r>
              <a:rPr lang="en-US" dirty="0"/>
              <a:t>: Phi-lab &amp; </a:t>
            </a:r>
            <a:r>
              <a:rPr lang="en-US" dirty="0" err="1"/>
              <a:t>InCubed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773488" y="9510713"/>
            <a:ext cx="3014662" cy="415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EADA9-C143-4C05-9CC1-D51C61DE8C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4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247" y="4486275"/>
            <a:ext cx="1476000" cy="5381624"/>
          </a:xfrm>
          <a:ln w="9525">
            <a:solidFill>
              <a:schemeClr val="tx1"/>
            </a:solidFill>
          </a:ln>
        </p:spPr>
        <p:txBody>
          <a:bodyPr lIns="36000" rIns="36000"/>
          <a:lstStyle/>
          <a:p>
            <a:pPr algn="ctr" rtl="0">
              <a:spcBef>
                <a:spcPts val="0"/>
              </a:spcBef>
            </a:pPr>
            <a:r>
              <a:rPr lang="en-GB" sz="1100" b="1" u="sng" dirty="0"/>
              <a:t>HERITAGE MISSIONS</a:t>
            </a:r>
          </a:p>
          <a:p>
            <a:pPr rtl="0">
              <a:spcBef>
                <a:spcPts val="0"/>
              </a:spcBef>
            </a:pPr>
            <a:r>
              <a:rPr lang="en-GB" sz="1100" b="1" dirty="0"/>
              <a:t>7 Missions/8 Satellites:</a:t>
            </a:r>
          </a:p>
          <a:p>
            <a:pPr rtl="0">
              <a:spcBef>
                <a:spcPts val="0"/>
              </a:spcBef>
            </a:pPr>
            <a:r>
              <a:rPr lang="en-GB" sz="1050" b="1" dirty="0"/>
              <a:t>Earth Explorers+ (5M/6S</a:t>
            </a:r>
            <a:r>
              <a:rPr lang="en-GB" sz="1100" b="1" dirty="0"/>
              <a:t>)</a:t>
            </a:r>
          </a:p>
          <a:p>
            <a:pPr marL="180975" rtl="0">
              <a:spcBef>
                <a:spcPts val="0"/>
              </a:spcBef>
            </a:pPr>
            <a:r>
              <a:rPr lang="en-GB" sz="1100" dirty="0"/>
              <a:t>1 GOCE</a:t>
            </a:r>
          </a:p>
          <a:p>
            <a:pPr marL="180975" rtl="0">
              <a:spcBef>
                <a:spcPts val="0"/>
              </a:spcBef>
            </a:pPr>
            <a:r>
              <a:rPr lang="en-GB" sz="1100" dirty="0"/>
              <a:t>1 Aeolus</a:t>
            </a:r>
          </a:p>
          <a:p>
            <a:pPr marL="180975">
              <a:spcBef>
                <a:spcPts val="0"/>
              </a:spcBef>
            </a:pPr>
            <a:r>
              <a:rPr lang="en-GB" sz="1100" dirty="0"/>
              <a:t>2 ERS (ERS-1/2)</a:t>
            </a:r>
          </a:p>
          <a:p>
            <a:pPr marL="180975">
              <a:spcBef>
                <a:spcPts val="0"/>
              </a:spcBef>
            </a:pPr>
            <a:r>
              <a:rPr lang="en-GB" sz="1100" dirty="0"/>
              <a:t>1 Envisat</a:t>
            </a:r>
          </a:p>
          <a:p>
            <a:pPr marL="180975">
              <a:spcBef>
                <a:spcPts val="0"/>
              </a:spcBef>
            </a:pPr>
            <a:r>
              <a:rPr lang="en-GB" sz="1100" dirty="0"/>
              <a:t>1 Proba-1</a:t>
            </a:r>
          </a:p>
          <a:p>
            <a:pPr>
              <a:spcBef>
                <a:spcPts val="0"/>
              </a:spcBef>
            </a:pPr>
            <a:endParaRPr lang="en-GB" sz="1100" b="1" dirty="0"/>
          </a:p>
          <a:p>
            <a:pPr>
              <a:spcBef>
                <a:spcPts val="0"/>
              </a:spcBef>
            </a:pPr>
            <a:r>
              <a:rPr lang="en-GB" sz="1100" b="1" dirty="0"/>
              <a:t>Earth Watch (1M/1S)</a:t>
            </a:r>
          </a:p>
          <a:p>
            <a:pPr marL="180975">
              <a:spcBef>
                <a:spcPts val="0"/>
              </a:spcBef>
            </a:pPr>
            <a:r>
              <a:rPr lang="en-GB" sz="1100" dirty="0"/>
              <a:t>1 </a:t>
            </a:r>
            <a:r>
              <a:rPr lang="en-GB" sz="1100" dirty="0" err="1"/>
              <a:t>Proba</a:t>
            </a:r>
            <a:r>
              <a:rPr lang="en-GB" sz="1100" dirty="0"/>
              <a:t>-V</a:t>
            </a:r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r>
              <a:rPr lang="en-GB" sz="1100" b="1" dirty="0"/>
              <a:t>Sentinels (1M/1S)</a:t>
            </a:r>
          </a:p>
          <a:p>
            <a:pPr marL="180975" rtl="0">
              <a:spcBef>
                <a:spcPts val="0"/>
              </a:spcBef>
            </a:pPr>
            <a:r>
              <a:rPr lang="en-GB" sz="1100" dirty="0"/>
              <a:t>1 Sentinel-1 (S1-B)</a:t>
            </a:r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>
              <a:spcBef>
                <a:spcPts val="0"/>
              </a:spcBef>
            </a:pPr>
            <a:endParaRPr lang="en-GB" sz="1100" b="1" dirty="0"/>
          </a:p>
          <a:p>
            <a:pPr>
              <a:spcBef>
                <a:spcPts val="0"/>
              </a:spcBef>
            </a:pPr>
            <a:endParaRPr lang="en-GB" sz="1100" b="1" dirty="0"/>
          </a:p>
          <a:p>
            <a:pPr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endParaRPr lang="en-GB" sz="1100" b="1" dirty="0"/>
          </a:p>
          <a:p>
            <a:pPr rtl="0">
              <a:spcBef>
                <a:spcPts val="0"/>
              </a:spcBef>
            </a:pPr>
            <a:r>
              <a:rPr lang="en-GB" sz="1100" b="1" dirty="0"/>
              <a:t>Met Missions (2M/8S) (EUMETSAT managed so not counted in total)</a:t>
            </a:r>
          </a:p>
          <a:p>
            <a:pPr marL="180975" rtl="0">
              <a:spcBef>
                <a:spcPts val="0"/>
              </a:spcBef>
            </a:pPr>
            <a:r>
              <a:rPr lang="en-GB" sz="1100" dirty="0"/>
              <a:t>7 </a:t>
            </a:r>
            <a:r>
              <a:rPr lang="en-GB" sz="1100" dirty="0" err="1"/>
              <a:t>Meteosat</a:t>
            </a:r>
            <a:r>
              <a:rPr lang="en-GB" sz="1100" dirty="0"/>
              <a:t> (#1-7)</a:t>
            </a:r>
          </a:p>
          <a:p>
            <a:pPr marL="180975" rtl="0">
              <a:spcBef>
                <a:spcPts val="0"/>
              </a:spcBef>
            </a:pPr>
            <a:r>
              <a:rPr lang="en-GB" sz="1100" dirty="0"/>
              <a:t>1 </a:t>
            </a:r>
            <a:r>
              <a:rPr lang="en-GB" sz="1100" dirty="0" err="1"/>
              <a:t>Meteosat</a:t>
            </a:r>
            <a:r>
              <a:rPr lang="en-GB" sz="1100" dirty="0"/>
              <a:t> SG (#8)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37766" y="9510713"/>
            <a:ext cx="3014662" cy="415925"/>
          </a:xfrm>
        </p:spPr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6" name="Notes Placeholder 2">
            <a:extLst>
              <a:ext uri="{FF2B5EF4-FFF2-40B4-BE49-F238E27FC236}">
                <a16:creationId xmlns:a16="http://schemas.microsoft.com/office/drawing/2014/main" id="{F44E7ACA-0A2B-D77C-BA71-720994FC6513}"/>
              </a:ext>
            </a:extLst>
          </p:cNvPr>
          <p:cNvSpPr txBox="1">
            <a:spLocks/>
          </p:cNvSpPr>
          <p:nvPr/>
        </p:nvSpPr>
        <p:spPr bwMode="auto">
          <a:xfrm>
            <a:off x="1570614" y="4486275"/>
            <a:ext cx="1656000" cy="538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36000" tIns="43077" rIns="36000" bIns="4307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OPERATIONAL MISSIONS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8 Missions (12 satellites):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Explorers+ (4M/6S)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SMOS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CryoSat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Swarm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EarthCARE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Watch (0M/0S)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Sentinels (4M/6S)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Sentinel-1 (S-1A)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Sentinel-2 (S-2A/2B)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(S-3A/3B)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Sentinel-5P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 Missions (3M/7S) (EUMETSAT managed so not counted in total)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SG (#9-11)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TG (MTG-I1)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MetOp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(A/B/C)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Notes Placeholder 2">
            <a:extLst>
              <a:ext uri="{FF2B5EF4-FFF2-40B4-BE49-F238E27FC236}">
                <a16:creationId xmlns:a16="http://schemas.microsoft.com/office/drawing/2014/main" id="{085A536F-6AEA-F962-4BAC-E03423E0B9F7}"/>
              </a:ext>
            </a:extLst>
          </p:cNvPr>
          <p:cNvSpPr txBox="1">
            <a:spLocks/>
          </p:cNvSpPr>
          <p:nvPr/>
        </p:nvSpPr>
        <p:spPr bwMode="auto">
          <a:xfrm>
            <a:off x="3275981" y="4486275"/>
            <a:ext cx="1800000" cy="538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36000" tIns="43077" rIns="36000" bIns="4307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MISSIONS IN DEVELOPMENT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25 Missions (39 satellites):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Explorers+ (6M/7S)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Biomass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Flex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Forum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Harmony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Scout-2 (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HydroGNSS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PhiSat-2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Watch (2M/2S)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TRUTHS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ALTIUS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Sentinels (12M/24S)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Sentinel-1 (S-1C/1D)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Sentinel-2 (S-2C/2D)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(S-3C/3D)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Sentinel-4 (S-4A/4B)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Sentinel-5 (S-5A/5B/5C)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Sentinel-6 (S-6B)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CO2M (A/B)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CRISTAL (A/B)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CIMR (A/B)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LST (A/B)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CHIME (A/B)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ROSE-L (A/B)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 Missions (5M/6S)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Aeolus-2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Arctic Weather Satellite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TG-I (MTG-I2)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TG-S (MTG-S1)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MetOp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SG (A1/B1)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" name="Notes Placeholder 2">
            <a:extLst>
              <a:ext uri="{FF2B5EF4-FFF2-40B4-BE49-F238E27FC236}">
                <a16:creationId xmlns:a16="http://schemas.microsoft.com/office/drawing/2014/main" id="{D585A024-9ED6-825D-C86F-D67D9B6081AB}"/>
              </a:ext>
            </a:extLst>
          </p:cNvPr>
          <p:cNvSpPr txBox="1">
            <a:spLocks/>
          </p:cNvSpPr>
          <p:nvPr/>
        </p:nvSpPr>
        <p:spPr bwMode="auto">
          <a:xfrm>
            <a:off x="5125349" y="4486275"/>
            <a:ext cx="1620000" cy="538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36000" tIns="43077" rIns="36000" bIns="4307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MISSIONS</a:t>
            </a:r>
            <a:r>
              <a:rPr kumimoji="0" lang="en-GB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IN </a:t>
            </a:r>
            <a:r>
              <a:rPr kumimoji="0" lang="en-GB" sz="10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PREPARATION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24 Missions (38 satellites):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Explorers (3M/8S)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EE11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4 EE12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NGGM/MAGIC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0 SCOUT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Watch (0M/0S)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Sentinels (5M/10S)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Sentinel-1 NG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(S-1NG A/B)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Sentinel-2 NG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(S-2NG A/B)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NG OPT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(S-3NGO A/B)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NG TOPO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 (S-3NGT A/B)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Sentinel-6 NG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(S-6NG A/B)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 Missions (0M/0S) 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537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xfrm>
            <a:off x="307361" y="4610100"/>
            <a:ext cx="6208700" cy="5080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100" b="1" dirty="0">
                <a:solidFill>
                  <a:schemeClr val="tx1"/>
                </a:solidFill>
                <a:latin typeface="+mj-lt"/>
              </a:rPr>
              <a:t>ESA takes care of space component of Copernicus, having launched 8 Sentinel Satellites since 2014 of which currently 7 are still in operation. </a:t>
            </a:r>
          </a:p>
          <a:p>
            <a:pPr>
              <a:lnSpc>
                <a:spcPct val="90000"/>
              </a:lnSpc>
            </a:pPr>
            <a:endParaRPr lang="en-GB" sz="11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1"/>
                </a:solidFill>
                <a:latin typeface="+mj-lt"/>
              </a:rPr>
              <a:t>Copernicus is the largest producer of EO data in the world providing all Sentinel data on the cloud since December 2022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Today all land masses are observed every 5 days at 10m with Sentinel 2 and every 12 days at 20m with </a:t>
            </a:r>
            <a:r>
              <a:rPr lang="en-US" sz="11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Sentinel 1. (Was 6 days before loss of Sentinel-1B)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And those data is freely and openly available to anybody in the world,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Since December 2022, with the </a:t>
            </a:r>
            <a:r>
              <a:rPr lang="en-GB" sz="1100" b="0" dirty="0">
                <a:solidFill>
                  <a:schemeClr val="tx1"/>
                </a:solidFill>
                <a:latin typeface="+mj-lt"/>
              </a:rPr>
              <a:t>DAS 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contracts signed with the Commission, all the Sentinel data is on the cloud.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chemeClr val="tx1"/>
                </a:solidFill>
                <a:latin typeface="+mj-lt"/>
              </a:rPr>
              <a:t>(This </a:t>
            </a:r>
            <a:r>
              <a:rPr lang="en-GB" sz="1100" b="0" i="0" dirty="0">
                <a:solidFill>
                  <a:schemeClr val="tx1"/>
                </a:solidFill>
                <a:effectLst/>
                <a:latin typeface="+mj-lt"/>
              </a:rPr>
              <a:t>new Copernicus Data Access Service was successfully kicked-off on 6th December 2022. The new service will be powered by T-Systems and </a:t>
            </a:r>
            <a:r>
              <a:rPr lang="en-GB" sz="1100" b="0" i="0" dirty="0" err="1">
                <a:solidFill>
                  <a:schemeClr val="tx1"/>
                </a:solidFill>
                <a:effectLst/>
                <a:latin typeface="+mj-lt"/>
              </a:rPr>
              <a:t>CloudFerro</a:t>
            </a:r>
            <a:r>
              <a:rPr lang="en-GB" sz="1100" b="0" i="0" dirty="0">
                <a:solidFill>
                  <a:schemeClr val="tx1"/>
                </a:solidFill>
                <a:effectLst/>
                <a:latin typeface="+mj-lt"/>
              </a:rPr>
              <a:t> with their cloud infrastructure, </a:t>
            </a:r>
            <a:r>
              <a:rPr lang="en-GB" sz="1100" b="0" i="0" dirty="0" err="1">
                <a:solidFill>
                  <a:schemeClr val="tx1"/>
                </a:solidFill>
                <a:effectLst/>
                <a:latin typeface="+mj-lt"/>
              </a:rPr>
              <a:t>Sinergise</a:t>
            </a:r>
            <a:r>
              <a:rPr lang="en-GB" sz="1100" b="0" i="0" dirty="0">
                <a:solidFill>
                  <a:schemeClr val="tx1"/>
                </a:solidFill>
                <a:effectLst/>
                <a:latin typeface="+mj-lt"/>
              </a:rPr>
              <a:t> and VITO with Sentinel Hub, </a:t>
            </a:r>
            <a:r>
              <a:rPr lang="en-GB" sz="1100" b="0" i="0" dirty="0" err="1">
                <a:solidFill>
                  <a:schemeClr val="tx1"/>
                </a:solidFill>
                <a:effectLst/>
                <a:latin typeface="+mj-lt"/>
              </a:rPr>
              <a:t>OpenEO</a:t>
            </a:r>
            <a:r>
              <a:rPr lang="en-GB" sz="1100" b="0" i="0" dirty="0">
                <a:solidFill>
                  <a:schemeClr val="tx1"/>
                </a:solidFill>
                <a:effectLst/>
                <a:latin typeface="+mj-lt"/>
              </a:rPr>
              <a:t> data discovery and processing tools, while DLR, ACRI-ST will provide on-demand Sentinel processing and RHEA access to the Copernicus Contributing Missions data.)</a:t>
            </a:r>
            <a:endParaRPr lang="en-GB" sz="1100" dirty="0">
              <a:solidFill>
                <a:schemeClr val="tx1"/>
              </a:solidFill>
              <a:latin typeface="+mj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b="0" dirty="0">
                <a:solidFill>
                  <a:schemeClr val="tx1"/>
                </a:solidFill>
                <a:latin typeface="+mj-lt"/>
              </a:rPr>
              <a:t>+ 700.000 Registered Users, </a:t>
            </a:r>
            <a:r>
              <a:rPr kumimoji="0" lang="en-US" sz="11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2+ PB/week of </a:t>
            </a:r>
            <a:r>
              <a:rPr lang="en-GB" sz="1100" b="0" dirty="0">
                <a:solidFill>
                  <a:schemeClr val="tx1"/>
                </a:solidFill>
                <a:latin typeface="+mj-lt"/>
              </a:rPr>
              <a:t>data generated</a:t>
            </a:r>
            <a:endParaRPr lang="en-GB" sz="1100" b="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en-US" altLang="en-US" sz="1100" kern="1200" dirty="0">
              <a:latin typeface="+mj-lt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100" b="1" kern="1200" dirty="0">
                <a:latin typeface="+mj-lt"/>
                <a:ea typeface="+mn-ea"/>
                <a:cs typeface="+mn-cs"/>
              </a:rPr>
              <a:t>First Generation Sentinels: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latin typeface="+mj-lt"/>
                <a:cs typeface="Arial" panose="020B0604020202020204" pitchFamily="34" charset="0"/>
              </a:rPr>
              <a:t>Sentinel-1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 – C-band SAR imaging for All weather, day/night applications, interferometry (</a:t>
            </a:r>
            <a:r>
              <a:rPr lang="en-GB" sz="1100" b="0" i="0" dirty="0">
                <a:solidFill>
                  <a:srgbClr val="202124"/>
                </a:solidFill>
                <a:effectLst/>
                <a:latin typeface="+mj-lt"/>
              </a:rPr>
              <a:t>April 3, 2014 / April 25, 2016)</a:t>
            </a:r>
            <a:endParaRPr lang="en-US" altLang="en-US" sz="1100" b="0" dirty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latin typeface="+mj-lt"/>
                <a:cs typeface="Arial" panose="020B0604020202020204" pitchFamily="34" charset="0"/>
              </a:rPr>
              <a:t>Sentinel-2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 - </a:t>
            </a:r>
            <a:r>
              <a:rPr lang="en-GB" sz="1100" b="0" dirty="0">
                <a:latin typeface="+mj-lt"/>
              </a:rPr>
              <a:t>High resolution</a:t>
            </a:r>
            <a:r>
              <a:rPr lang="en-GB" sz="1100" b="0" baseline="0" dirty="0">
                <a:latin typeface="+mj-lt"/>
              </a:rPr>
              <a:t> m</a:t>
            </a:r>
            <a:r>
              <a:rPr lang="en-GB" sz="1100" b="0" dirty="0">
                <a:latin typeface="+mj-lt"/>
              </a:rPr>
              <a:t>ultispectral Imaging for 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Land applications: urban, forest, agriculture, … Continuity of Landsat, SPOT (</a:t>
            </a:r>
            <a:r>
              <a:rPr lang="en-GB" sz="1100" b="0" i="0" dirty="0">
                <a:solidFill>
                  <a:srgbClr val="202124"/>
                </a:solidFill>
                <a:effectLst/>
                <a:latin typeface="+mj-lt"/>
              </a:rPr>
              <a:t>June 23, 2015 / March 7, 2017)</a:t>
            </a:r>
            <a:endParaRPr lang="en-GB" sz="1100" b="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latin typeface="+mj-lt"/>
                <a:cs typeface="Arial" panose="020B0604020202020204" pitchFamily="34" charset="0"/>
              </a:rPr>
              <a:t>Sentinel-3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 - </a:t>
            </a:r>
            <a:r>
              <a:rPr lang="en-US" sz="1100" b="0" dirty="0">
                <a:latin typeface="+mj-lt"/>
              </a:rPr>
              <a:t>Medium resolution multi-spectral imaging</a:t>
            </a:r>
            <a:r>
              <a:rPr lang="en-US" sz="1100" b="0" baseline="0" dirty="0">
                <a:latin typeface="+mj-lt"/>
              </a:rPr>
              <a:t> for 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Ocean &amp; Global Land Monitoring Wide-swath ocean </a:t>
            </a:r>
            <a:r>
              <a:rPr lang="en-US" altLang="en-US" sz="1100" b="0" dirty="0" err="1">
                <a:latin typeface="+mj-lt"/>
                <a:cs typeface="Arial" panose="020B0604020202020204" pitchFamily="34" charset="0"/>
              </a:rPr>
              <a:t>colour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, vegetation, sea/land surface temperature, altimetry (</a:t>
            </a:r>
            <a:r>
              <a:rPr lang="en-GB" sz="1100" b="0" i="0" dirty="0">
                <a:solidFill>
                  <a:srgbClr val="202124"/>
                </a:solidFill>
                <a:effectLst/>
                <a:latin typeface="+mj-lt"/>
              </a:rPr>
              <a:t>February 16, 2016 / April 25, 2018)</a:t>
            </a:r>
            <a:endParaRPr lang="en-US" altLang="en-US" sz="1100" b="0" dirty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latin typeface="+mj-lt"/>
                <a:cs typeface="Arial" panose="020B0604020202020204" pitchFamily="34" charset="0"/>
              </a:rPr>
              <a:t>Sentinel-4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 - </a:t>
            </a:r>
            <a:r>
              <a:rPr lang="en-GB" sz="1100" b="0" dirty="0">
                <a:latin typeface="+mj-lt"/>
              </a:rPr>
              <a:t>Geostationary Atmospheric sounding in UV, VIS and NIR, for </a:t>
            </a:r>
            <a:r>
              <a:rPr lang="en-US" sz="1100" b="0" dirty="0">
                <a:latin typeface="+mj-lt"/>
                <a:cs typeface="Arial" panose="020B0604020202020204" pitchFamily="34" charset="0"/>
              </a:rPr>
              <a:t>a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tmospheric composition monitoring, pollution; S-4 is an instrument on MTG satellites</a:t>
            </a:r>
            <a:endParaRPr lang="en-GB" sz="1100" b="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latin typeface="+mj-lt"/>
                <a:cs typeface="Arial" panose="020B0604020202020204" pitchFamily="34" charset="0"/>
              </a:rPr>
              <a:t>Sentinel-5P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 - </a:t>
            </a:r>
            <a:r>
              <a:rPr lang="en-GB" sz="1100" b="0" kern="0" dirty="0">
                <a:latin typeface="+mj-lt"/>
                <a:ea typeface="MS PGothic" pitchFamily="34" charset="-128"/>
                <a:cs typeface="Arial" panose="020B0604020202020204" pitchFamily="34" charset="0"/>
              </a:rPr>
              <a:t>precursor UV, NIR and SWIR sounder in l</a:t>
            </a:r>
            <a:r>
              <a:rPr lang="en-GB" sz="1100" b="0" dirty="0">
                <a:latin typeface="+mj-lt"/>
              </a:rPr>
              <a:t>ow-Orbit for Atmospheric monitoring (</a:t>
            </a:r>
            <a:r>
              <a:rPr lang="en-GB" sz="1100" b="0" i="0" dirty="0">
                <a:solidFill>
                  <a:srgbClr val="202124"/>
                </a:solidFill>
                <a:effectLst/>
                <a:latin typeface="+mj-lt"/>
              </a:rPr>
              <a:t>October 13, 2017)</a:t>
            </a:r>
            <a:endParaRPr lang="en-GB" sz="1100" b="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latin typeface="+mj-lt"/>
                <a:cs typeface="Arial" panose="020B0604020202020204" pitchFamily="34" charset="0"/>
              </a:rPr>
              <a:t>Sentinel-5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 - </a:t>
            </a:r>
            <a:r>
              <a:rPr lang="en-GB" sz="1100" b="0" kern="0" dirty="0">
                <a:latin typeface="+mj-lt"/>
                <a:ea typeface="MS PGothic" pitchFamily="34" charset="-128"/>
                <a:cs typeface="Arial" panose="020B0604020202020204" pitchFamily="34" charset="0"/>
              </a:rPr>
              <a:t>precursor UV, NIR and SWIR sounder in l</a:t>
            </a:r>
            <a:r>
              <a:rPr lang="en-GB" sz="1100" b="0" dirty="0">
                <a:latin typeface="+mj-lt"/>
              </a:rPr>
              <a:t>ow-Orbit for Atmospheric monitoring; S-5 is an 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instrument on </a:t>
            </a:r>
            <a:r>
              <a:rPr lang="en-US" altLang="en-US" sz="1100" b="0" dirty="0" err="1">
                <a:latin typeface="+mj-lt"/>
                <a:cs typeface="Arial" panose="020B0604020202020204" pitchFamily="34" charset="0"/>
              </a:rPr>
              <a:t>MetOp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-SG satellites (</a:t>
            </a:r>
            <a:endParaRPr lang="en-GB" sz="1100" b="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latin typeface="+mj-lt"/>
                <a:cs typeface="Arial" panose="020B0604020202020204" pitchFamily="34" charset="0"/>
              </a:rPr>
              <a:t>Sentinel-6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 – S-6A, aka Michael </a:t>
            </a:r>
            <a:r>
              <a:rPr lang="en-US" altLang="en-US" sz="1100" b="0" dirty="0" err="1">
                <a:latin typeface="+mj-lt"/>
                <a:cs typeface="Arial" panose="020B0604020202020204" pitchFamily="34" charset="0"/>
              </a:rPr>
              <a:t>Freilich</a:t>
            </a:r>
            <a:r>
              <a:rPr lang="en-US" altLang="en-US" sz="1100" b="0" dirty="0">
                <a:latin typeface="+mj-lt"/>
                <a:cs typeface="Arial" panose="020B0604020202020204" pitchFamily="34" charset="0"/>
              </a:rPr>
              <a:t>, </a:t>
            </a:r>
            <a:r>
              <a:rPr lang="en-GB" sz="1100" b="0" dirty="0">
                <a:latin typeface="+mj-lt"/>
              </a:rPr>
              <a:t>Altimetry reference mission (</a:t>
            </a:r>
            <a:r>
              <a:rPr lang="en-GB" sz="1100" b="0" i="0" dirty="0">
                <a:solidFill>
                  <a:srgbClr val="202124"/>
                </a:solidFill>
                <a:effectLst/>
                <a:latin typeface="+mj-lt"/>
              </a:rPr>
              <a:t>November 21, 2020)</a:t>
            </a:r>
            <a:endParaRPr lang="en-GB" sz="1100" b="0" dirty="0">
              <a:latin typeface="+mj-lt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773488" y="9510713"/>
            <a:ext cx="3014662" cy="4159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121AC-A32D-476E-8C5B-F79F6FA1640E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92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4464" y="4530435"/>
            <a:ext cx="6569074" cy="5220393"/>
          </a:xfrm>
        </p:spPr>
        <p:txBody>
          <a:bodyPr/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GB">
                <a:latin typeface="+mj-lt"/>
              </a:rPr>
              <a:t>To guarantee data continuation and enhance the capabilities of the Copernicus Sentinels, ESA is currently developing a range of new Sentinel missions addressing climate and very importantly, food security issues, pushing further the EO capabilities by for example increasing the resolution for thermal observations by a factor 400 down to 50 meters. ESA also cooperates with the emerging New Space companies to create synergies with their innovative and often very high-resolution capabilities.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GB">
              <a:latin typeface="+mj-lt"/>
            </a:endParaRPr>
          </a:p>
          <a:p>
            <a:pPr marL="171450" indent="-171450" algn="just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i="0" u="none" strike="noStrike" kern="1200">
                <a:latin typeface="+mj-lt"/>
                <a:ea typeface="+mn-ea"/>
                <a:cs typeface="+mn-cs"/>
              </a:rPr>
              <a:t>CO2M: </a:t>
            </a:r>
            <a:r>
              <a:rPr lang="en-US" sz="1200" b="0" i="0" u="none" strike="noStrike" kern="1200">
                <a:latin typeface="+mj-lt"/>
                <a:ea typeface="+mn-ea"/>
                <a:cs typeface="+mn-cs"/>
              </a:rPr>
              <a:t>Anthropogenic CO</a:t>
            </a:r>
            <a:r>
              <a:rPr lang="en-US" sz="1200" b="0" i="0" u="none" strike="noStrike" kern="1200" baseline="-25000">
                <a:latin typeface="+mj-lt"/>
                <a:ea typeface="+mn-ea"/>
                <a:cs typeface="+mn-cs"/>
              </a:rPr>
              <a:t>2</a:t>
            </a:r>
            <a:r>
              <a:rPr lang="en-US" sz="1200" b="0" i="0" u="none" strike="noStrike" kern="1200">
                <a:latin typeface="+mj-lt"/>
                <a:ea typeface="+mn-ea"/>
                <a:cs typeface="+mn-cs"/>
              </a:rPr>
              <a:t> Monitoring</a:t>
            </a:r>
            <a:r>
              <a:rPr lang="it-IT" sz="1200" b="0" i="0" u="none" strike="noStrike" kern="1200" baseline="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Climate change (causes)</a:t>
            </a:r>
            <a:endParaRPr lang="it-IT" sz="1200" b="0" i="0" u="none" strike="noStrike" kern="1200">
              <a:latin typeface="+mj-lt"/>
              <a:ea typeface="+mn-ea"/>
              <a:cs typeface="+mn-cs"/>
            </a:endParaRPr>
          </a:p>
          <a:p>
            <a:pPr marL="171450" indent="-171450" algn="just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kern="1200">
                <a:latin typeface="+mj-lt"/>
                <a:ea typeface="+mn-ea"/>
                <a:cs typeface="+mn-cs"/>
              </a:rPr>
              <a:t>CHIME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: Copernicus </a:t>
            </a:r>
            <a:r>
              <a:rPr lang="en-GB" sz="1200" b="0" i="0" u="none" strike="noStrike" kern="1200" err="1">
                <a:latin typeface="+mj-lt"/>
                <a:ea typeface="+mn-ea"/>
                <a:cs typeface="+mn-cs"/>
              </a:rPr>
              <a:t>HyperSpectral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 Imagi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ng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Mission for the Environment</a:t>
            </a:r>
            <a:r>
              <a:rPr lang="it-IT" sz="1200" b="0" i="0" u="none" strike="noStrike" kern="120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Services for food security, agriculture management, soil and mineral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resources</a:t>
            </a:r>
            <a:endParaRPr lang="it-IT" sz="1200" b="0" i="0" u="none" strike="noStrike" kern="1200">
              <a:latin typeface="+mj-lt"/>
              <a:ea typeface="+mn-ea"/>
              <a:cs typeface="+mn-cs"/>
            </a:endParaRPr>
          </a:p>
          <a:p>
            <a:pPr marL="171450" indent="-171450" algn="just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kern="1200">
                <a:latin typeface="+mj-lt"/>
                <a:ea typeface="+mn-ea"/>
                <a:cs typeface="+mn-cs"/>
              </a:rPr>
              <a:t>CIMR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: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Copernicus Imaging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Microwave Radiometer</a:t>
            </a:r>
            <a:r>
              <a:rPr lang="it-IT" sz="1200" b="0" i="0" u="none" strike="noStrike" kern="120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Sea surface temperature, sea ice concentration &amp; extent, sea surface salinity, soil moisture</a:t>
            </a:r>
            <a:endParaRPr lang="it-IT" sz="1200" b="0" i="0" u="none" strike="noStrike" kern="1200">
              <a:latin typeface="+mj-lt"/>
              <a:ea typeface="+mn-ea"/>
              <a:cs typeface="+mn-cs"/>
            </a:endParaRPr>
          </a:p>
          <a:p>
            <a:pPr marL="171450" indent="-171450" algn="just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kern="1200">
                <a:latin typeface="+mj-lt"/>
                <a:ea typeface="+mn-ea"/>
                <a:cs typeface="+mn-cs"/>
              </a:rPr>
              <a:t>LSTM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: Copernicus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Land Surface Temperature Monitoring</a:t>
            </a:r>
            <a:r>
              <a:rPr lang="it-IT" sz="1200" b="0" i="0" u="none" strike="noStrike" kern="120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Thermal Infrared observations over land &amp; coastal regions for Agriculture &amp; Urban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management s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ervices</a:t>
            </a:r>
            <a:endParaRPr lang="it-IT" sz="1200" b="0" i="0" u="none" strike="noStrike" kern="1200">
              <a:latin typeface="+mj-lt"/>
              <a:ea typeface="+mn-ea"/>
              <a:cs typeface="+mn-cs"/>
            </a:endParaRPr>
          </a:p>
          <a:p>
            <a:pPr marL="171450" indent="-171450" algn="just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kern="1200">
                <a:latin typeface="+mj-lt"/>
                <a:ea typeface="+mn-ea"/>
                <a:cs typeface="+mn-cs"/>
              </a:rPr>
              <a:t>CRISTAL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: Copernicus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 err="1">
                <a:latin typeface="+mj-lt"/>
                <a:ea typeface="+mn-ea"/>
                <a:cs typeface="+mn-cs"/>
              </a:rPr>
              <a:t>PolaR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 Ice &amp; Snow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Topographic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Altimeter</a:t>
            </a:r>
            <a:r>
              <a:rPr lang="it-IT" sz="1200" b="0" i="0" u="none" strike="noStrike" kern="1200" baseline="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Climate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change (effects), e.g.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 sea-ice thickness and snow depth, surface elevation and changes of glaciers</a:t>
            </a:r>
            <a:endParaRPr lang="it-IT" sz="1200" b="0" i="0" u="none" strike="noStrike" kern="1200">
              <a:latin typeface="+mj-lt"/>
              <a:ea typeface="+mn-ea"/>
              <a:cs typeface="+mn-cs"/>
            </a:endParaRPr>
          </a:p>
          <a:p>
            <a:pPr marL="171450" indent="-171450" algn="just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kern="1200">
                <a:latin typeface="+mj-lt"/>
                <a:ea typeface="+mn-ea"/>
                <a:cs typeface="+mn-cs"/>
              </a:rPr>
              <a:t>ROSE-L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: Radar Observing System for Europe L-band SAR</a:t>
            </a:r>
            <a:r>
              <a:rPr lang="it-IT" sz="1200" b="0" i="0" u="none" strike="noStrike" kern="1200">
                <a:latin typeface="+mj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latin typeface="+mj-lt"/>
                <a:ea typeface="+mn-ea"/>
                <a:cs typeface="+mn-cs"/>
              </a:rPr>
              <a:t>Forests, Agriculture and high-resolution monitoring of Arctic &amp; Cryosphere, services in Disasters</a:t>
            </a:r>
            <a:r>
              <a:rPr lang="en-GB" sz="1200" b="0" i="0" u="none" strike="noStrike" kern="1200" baseline="0">
                <a:latin typeface="+mj-lt"/>
                <a:ea typeface="+mn-ea"/>
                <a:cs typeface="+mn-cs"/>
              </a:rPr>
              <a:t> &amp; Geohazards monitoring</a:t>
            </a:r>
            <a:endParaRPr lang="it-IT" sz="1200" b="0" i="0" u="none" strike="noStrike" kern="1200">
              <a:latin typeface="+mj-lt"/>
              <a:ea typeface="+mn-ea"/>
              <a:cs typeface="+mn-cs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GB">
              <a:effectLst/>
              <a:latin typeface="+mj-lt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latin typeface="+mj-lt"/>
                <a:ea typeface="+mn-ea"/>
                <a:cs typeface="+mn-cs"/>
              </a:rPr>
              <a:t>Beyond the expansion mission, Copernicus will also evolve into a next generation of Sentinel satellites to ensure data continuation and enhanced observations for the decades to come.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GB" sz="1200">
              <a:latin typeface="+mj-lt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GB" sz="1200" b="1" u="sng">
                <a:latin typeface="+mj-lt"/>
              </a:rPr>
              <a:t>Next Generation Sentinels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baseline="0">
                <a:latin typeface="+mj-lt"/>
              </a:rPr>
              <a:t>Sentinel-1 NG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baseline="0">
                <a:latin typeface="+mj-lt"/>
              </a:rPr>
              <a:t>Sentinel-2 NG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baseline="0">
                <a:latin typeface="+mj-lt"/>
              </a:rPr>
              <a:t>Sentinel-3 </a:t>
            </a:r>
            <a:r>
              <a:rPr lang="en-GB" sz="1200" b="0" i="0" u="none" strike="noStrike" baseline="0" err="1">
                <a:latin typeface="+mj-lt"/>
              </a:rPr>
              <a:t>Topo</a:t>
            </a:r>
            <a:r>
              <a:rPr lang="en-GB" sz="1200" b="0" i="0" u="none" strike="noStrike" baseline="0">
                <a:latin typeface="+mj-lt"/>
              </a:rPr>
              <a:t> NG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baseline="0">
                <a:latin typeface="+mj-lt"/>
              </a:rPr>
              <a:t>Sentinel-3 </a:t>
            </a:r>
            <a:r>
              <a:rPr lang="en-GB" sz="1200" b="0" i="0" u="none" strike="noStrike" baseline="0" err="1">
                <a:latin typeface="+mj-lt"/>
              </a:rPr>
              <a:t>Opt</a:t>
            </a:r>
            <a:r>
              <a:rPr lang="en-GB" sz="1200" b="0" i="0" u="none" strike="noStrike" baseline="0">
                <a:latin typeface="+mj-lt"/>
              </a:rPr>
              <a:t> NG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200" b="1" i="0" u="none" strike="noStrike" kern="1200">
              <a:latin typeface="+mj-lt"/>
              <a:ea typeface="+mn-ea"/>
              <a:cs typeface="+mn-cs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>
                <a:latin typeface="+mj-lt"/>
                <a:ea typeface="+mn-ea"/>
                <a:cs typeface="+mn-cs"/>
              </a:rPr>
              <a:t>Sentinels 1 NG and 3 TOPO have been funded at CM22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GB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6E389-47A2-4FCD-BEF3-3A0C39B68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6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38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37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38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37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59.jpeg"/><Relationship Id="rId16" Type="http://schemas.openxmlformats.org/officeDocument/2006/relationships/image" Target="../media/image64.png"/><Relationship Id="rId20" Type="http://schemas.openxmlformats.org/officeDocument/2006/relationships/image" Target="../media/image48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63.png"/><Relationship Id="rId23" Type="http://schemas.openxmlformats.org/officeDocument/2006/relationships/image" Target="../media/image65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4" Type="http://schemas.openxmlformats.org/officeDocument/2006/relationships/image" Target="../media/image60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5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71.jpeg"/><Relationship Id="rId16" Type="http://schemas.openxmlformats.org/officeDocument/2006/relationships/image" Target="../media/image64.png"/><Relationship Id="rId20" Type="http://schemas.openxmlformats.org/officeDocument/2006/relationships/image" Target="../media/image48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63.png"/><Relationship Id="rId23" Type="http://schemas.openxmlformats.org/officeDocument/2006/relationships/image" Target="../media/image65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4" Type="http://schemas.openxmlformats.org/officeDocument/2006/relationships/image" Target="../media/image60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5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51.png"/><Relationship Id="rId3" Type="http://schemas.openxmlformats.org/officeDocument/2006/relationships/image" Target="../media/image73.png"/><Relationship Id="rId21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72.jpeg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31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5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7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59.jpeg"/><Relationship Id="rId16" Type="http://schemas.openxmlformats.org/officeDocument/2006/relationships/image" Target="../media/image64.png"/><Relationship Id="rId20" Type="http://schemas.openxmlformats.org/officeDocument/2006/relationships/image" Target="../media/image48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63.png"/><Relationship Id="rId23" Type="http://schemas.openxmlformats.org/officeDocument/2006/relationships/image" Target="../media/image65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4" Type="http://schemas.openxmlformats.org/officeDocument/2006/relationships/image" Target="../media/image60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5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38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77.jpeg"/><Relationship Id="rId16" Type="http://schemas.openxmlformats.org/officeDocument/2006/relationships/image" Target="../media/image22.png"/><Relationship Id="rId20" Type="http://schemas.openxmlformats.org/officeDocument/2006/relationships/image" Target="../media/image48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4" Type="http://schemas.openxmlformats.org/officeDocument/2006/relationships/image" Target="../media/image76.png"/><Relationship Id="rId9" Type="http://schemas.openxmlformats.org/officeDocument/2006/relationships/image" Target="../media/image15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38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77.jpeg"/><Relationship Id="rId16" Type="http://schemas.openxmlformats.org/officeDocument/2006/relationships/image" Target="../media/image22.png"/><Relationship Id="rId20" Type="http://schemas.openxmlformats.org/officeDocument/2006/relationships/image" Target="../media/image48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4" Type="http://schemas.openxmlformats.org/officeDocument/2006/relationships/image" Target="../media/image76.png"/><Relationship Id="rId9" Type="http://schemas.openxmlformats.org/officeDocument/2006/relationships/image" Target="../media/image15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71.jpeg"/><Relationship Id="rId16" Type="http://schemas.openxmlformats.org/officeDocument/2006/relationships/image" Target="../media/image64.png"/><Relationship Id="rId20" Type="http://schemas.openxmlformats.org/officeDocument/2006/relationships/image" Target="../media/image48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63.png"/><Relationship Id="rId23" Type="http://schemas.openxmlformats.org/officeDocument/2006/relationships/image" Target="../media/image65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4" Type="http://schemas.openxmlformats.org/officeDocument/2006/relationships/image" Target="../media/image60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53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3.png"/><Relationship Id="rId18" Type="http://schemas.openxmlformats.org/officeDocument/2006/relationships/image" Target="../media/image48.png"/><Relationship Id="rId26" Type="http://schemas.openxmlformats.org/officeDocument/2006/relationships/image" Target="../media/image34.emf"/><Relationship Id="rId3" Type="http://schemas.openxmlformats.org/officeDocument/2006/relationships/image" Target="../media/image11.png"/><Relationship Id="rId21" Type="http://schemas.openxmlformats.org/officeDocument/2006/relationships/image" Target="../media/image65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5" Type="http://schemas.openxmlformats.org/officeDocument/2006/relationships/image" Target="../media/image33.png"/><Relationship Id="rId2" Type="http://schemas.openxmlformats.org/officeDocument/2006/relationships/image" Target="../media/image71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51.png"/><Relationship Id="rId5" Type="http://schemas.openxmlformats.org/officeDocument/2006/relationships/image" Target="../media/image61.png"/><Relationship Id="rId15" Type="http://schemas.openxmlformats.org/officeDocument/2006/relationships/image" Target="../media/image46.png"/><Relationship Id="rId23" Type="http://schemas.openxmlformats.org/officeDocument/2006/relationships/image" Target="../media/image31.png"/><Relationship Id="rId28" Type="http://schemas.openxmlformats.org/officeDocument/2006/relationships/image" Target="../media/image53.png"/><Relationship Id="rId10" Type="http://schemas.openxmlformats.org/officeDocument/2006/relationships/image" Target="../media/image62.png"/><Relationship Id="rId19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17.png"/><Relationship Id="rId14" Type="http://schemas.openxmlformats.org/officeDocument/2006/relationships/image" Target="../media/image64.png"/><Relationship Id="rId22" Type="http://schemas.openxmlformats.org/officeDocument/2006/relationships/image" Target="../media/image30.png"/><Relationship Id="rId27" Type="http://schemas.openxmlformats.org/officeDocument/2006/relationships/image" Target="../media/image52.png"/><Relationship Id="rId30" Type="http://schemas.openxmlformats.org/officeDocument/2006/relationships/image" Target="../media/image38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34.emf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51.png"/><Relationship Id="rId28" Type="http://schemas.openxmlformats.org/officeDocument/2006/relationships/image" Target="../media/image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51.png"/><Relationship Id="rId3" Type="http://schemas.openxmlformats.org/officeDocument/2006/relationships/image" Target="../media/image73.png"/><Relationship Id="rId21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5" Type="http://schemas.openxmlformats.org/officeDocument/2006/relationships/image" Target="../media/image31.png"/><Relationship Id="rId2" Type="http://schemas.openxmlformats.org/officeDocument/2006/relationships/image" Target="../media/image72.jpeg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31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53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38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37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38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37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emf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7.emf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" y="0"/>
            <a:ext cx="12192238" cy="6857999"/>
          </a:xfrm>
          <a:prstGeom prst="rect">
            <a:avLst/>
          </a:prstGeom>
        </p:spPr>
      </p:pic>
      <p:sp>
        <p:nvSpPr>
          <p:cNvPr id="20" name="Rectangle 38">
            <a:extLst>
              <a:ext uri="{FF2B5EF4-FFF2-40B4-BE49-F238E27FC236}">
                <a16:creationId xmlns:a16="http://schemas.microsoft.com/office/drawing/2014/main" id="{FADEE2E8-069E-1B37-B82E-7006C3D3D659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8" y="4448875"/>
            <a:ext cx="11312308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423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94EC9-8059-E370-BDB3-43CFAF004CD8}"/>
              </a:ext>
            </a:extLst>
          </p:cNvPr>
          <p:cNvGrpSpPr/>
          <p:nvPr userDrawn="1"/>
        </p:nvGrpSpPr>
        <p:grpSpPr>
          <a:xfrm>
            <a:off x="429700" y="-216085"/>
            <a:ext cx="11995681" cy="1314000"/>
            <a:chOff x="429700" y="-216085"/>
            <a:chExt cx="11995681" cy="1314000"/>
          </a:xfrm>
        </p:grpSpPr>
        <p:grpSp>
          <p:nvGrpSpPr>
            <p:cNvPr id="4" name="Graphic 9">
              <a:extLst>
                <a:ext uri="{FF2B5EF4-FFF2-40B4-BE49-F238E27FC236}">
                  <a16:creationId xmlns:a16="http://schemas.microsoft.com/office/drawing/2014/main" id="{1D41559F-D8F3-CC65-FB8D-46F3930D3812}"/>
                </a:ext>
              </a:extLst>
            </p:cNvPr>
            <p:cNvGrpSpPr/>
            <p:nvPr/>
          </p:nvGrpSpPr>
          <p:grpSpPr>
            <a:xfrm>
              <a:off x="429700" y="152787"/>
              <a:ext cx="825098" cy="717925"/>
              <a:chOff x="-284332" y="201665"/>
              <a:chExt cx="887001" cy="771787"/>
            </a:xfrm>
            <a:solidFill>
              <a:srgbClr val="FFFFFF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D0635E3B-CF38-6103-692D-00FE493A9CCD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92A2858-048F-0E3D-53FF-BEE50EF1F610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73B4FE8-65AD-8CC0-70E0-7415DC94C10B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2678625-B7AA-5A04-37BF-7BFB0AA26A03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99294CC-4705-6990-FA6F-B6CD43231AB3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7E658AA-24C8-BB5A-A896-4F6B361858F3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B012769-442C-DEA8-7746-DE9BE8C20D2F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088EAF0-57F7-260D-CF78-F4652D00689E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59E764C-EF26-D52F-8168-09941CD59BD6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796562A-850C-4072-A72B-EF6963D6BF0A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67C7176-E71A-E3FB-4DC8-8DBC2AC46CF2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55BA854-3365-68BB-E326-E43B065BD37B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12C32C-610A-F0E9-81A6-E54FE5AF7BDE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1489" y="-216085"/>
              <a:ext cx="2093892" cy="1314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799" y="1666880"/>
            <a:ext cx="6643283" cy="4324351"/>
          </a:xfrm>
          <a:prstGeom prst="rect">
            <a:avLst/>
          </a:prstGeo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757" y="1666820"/>
            <a:ext cx="3805562" cy="4324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083" indent="0">
              <a:buNone/>
              <a:defRPr sz="1200"/>
            </a:lvl2pPr>
            <a:lvl3pPr marL="914173" indent="0">
              <a:buNone/>
              <a:defRPr sz="1067"/>
            </a:lvl3pPr>
            <a:lvl4pPr marL="1371260" indent="0">
              <a:buNone/>
              <a:defRPr sz="933"/>
            </a:lvl4pPr>
            <a:lvl5pPr marL="1828346" indent="0">
              <a:buNone/>
              <a:defRPr sz="933"/>
            </a:lvl5pPr>
            <a:lvl6pPr marL="2285438" indent="0">
              <a:buNone/>
              <a:defRPr sz="933"/>
            </a:lvl6pPr>
            <a:lvl7pPr marL="2742518" indent="0">
              <a:buNone/>
              <a:defRPr sz="933"/>
            </a:lvl7pPr>
            <a:lvl8pPr marL="3199600" indent="0">
              <a:buNone/>
              <a:defRPr sz="933"/>
            </a:lvl8pPr>
            <a:lvl9pPr marL="3656683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306" y="151958"/>
            <a:ext cx="9592620" cy="4462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748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329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/>
              <a:t> </a:t>
            </a:r>
            <a:r>
              <a:rPr lang="en-US" sz="240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933627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/>
              <a:t> </a:t>
            </a:r>
            <a:r>
              <a:rPr lang="en-US" sz="240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5785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1101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1227-C1AD-40AC-B734-F60901A309C7}" type="datetimeFigureOut">
              <a:rPr lang="en-001" smtClean="0"/>
              <a:t>9/16/24</a:t>
            </a:fld>
            <a:endParaRPr lang="en-00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9D76-7CE0-43AD-A049-B1D1CEC2D25B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43966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672" y="-2683670"/>
            <a:ext cx="6858001" cy="122253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065585-D214-E34D-9C40-2D63B348206A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CCBFAEE-10E0-784B-9894-DEBB5F8C1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95212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02"/>
            <a:ext cx="10627380" cy="4919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11" y="2474795"/>
            <a:ext cx="10625007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5680793"/>
            <a:ext cx="6706957" cy="9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Issue/Revision: 0.0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Reference: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Status: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ESA UNCLASSIFIED - For Official Use</a:t>
            </a:r>
            <a:endParaRPr kumimoji="0" lang="en-GB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671" y="-2683670"/>
            <a:ext cx="6858001" cy="1222533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F3CB6A4-D412-604B-A8E4-6ECEDA4A48D0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46C8B3E-7EA5-254A-96D0-BDBF3EAB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283DAB2-4DFC-CF49-A082-F4810D8C5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638574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799" y="1666880"/>
            <a:ext cx="6643283" cy="4324351"/>
          </a:xfrm>
          <a:prstGeom prst="rect">
            <a:avLst/>
          </a:prstGeo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757" y="1666820"/>
            <a:ext cx="3805562" cy="4324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083" indent="0">
              <a:buNone/>
              <a:defRPr sz="1200"/>
            </a:lvl2pPr>
            <a:lvl3pPr marL="914173" indent="0">
              <a:buNone/>
              <a:defRPr sz="1067"/>
            </a:lvl3pPr>
            <a:lvl4pPr marL="1371260" indent="0">
              <a:buNone/>
              <a:defRPr sz="933"/>
            </a:lvl4pPr>
            <a:lvl5pPr marL="1828346" indent="0">
              <a:buNone/>
              <a:defRPr sz="933"/>
            </a:lvl5pPr>
            <a:lvl6pPr marL="2285438" indent="0">
              <a:buNone/>
              <a:defRPr sz="933"/>
            </a:lvl6pPr>
            <a:lvl7pPr marL="2742518" indent="0">
              <a:buNone/>
              <a:defRPr sz="933"/>
            </a:lvl7pPr>
            <a:lvl8pPr marL="3199600" indent="0">
              <a:buNone/>
              <a:defRPr sz="933"/>
            </a:lvl8pPr>
            <a:lvl9pPr marL="3656683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306" y="151958"/>
            <a:ext cx="9592620" cy="4462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0828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DF0D29-6CA5-F363-B6EA-16A63C8BADCD}"/>
              </a:ext>
            </a:extLst>
          </p:cNvPr>
          <p:cNvGrpSpPr/>
          <p:nvPr userDrawn="1"/>
        </p:nvGrpSpPr>
        <p:grpSpPr>
          <a:xfrm>
            <a:off x="429700" y="-216085"/>
            <a:ext cx="11995681" cy="1314000"/>
            <a:chOff x="429700" y="-216085"/>
            <a:chExt cx="11995681" cy="1314000"/>
          </a:xfrm>
        </p:grpSpPr>
        <p:grpSp>
          <p:nvGrpSpPr>
            <p:cNvPr id="5" name="Graphic 9">
              <a:extLst>
                <a:ext uri="{FF2B5EF4-FFF2-40B4-BE49-F238E27FC236}">
                  <a16:creationId xmlns:a16="http://schemas.microsoft.com/office/drawing/2014/main" id="{E5289A52-AEAC-375B-51D5-7DA9A2716D2E}"/>
                </a:ext>
              </a:extLst>
            </p:cNvPr>
            <p:cNvGrpSpPr/>
            <p:nvPr/>
          </p:nvGrpSpPr>
          <p:grpSpPr>
            <a:xfrm>
              <a:off x="429700" y="152787"/>
              <a:ext cx="825098" cy="717925"/>
              <a:chOff x="-284332" y="201665"/>
              <a:chExt cx="887001" cy="771787"/>
            </a:xfrm>
            <a:solidFill>
              <a:srgbClr val="FFFFFF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08076EB-5A66-FA20-2E20-9D51A28B022A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9EE1D76-D3E6-7896-BCCA-683BFCEF52B3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A7F9215-431E-60F2-8367-DDB39E88BABF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5779CB8-D119-8F0B-86BF-9CC016D95140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4DF122C-E455-CE28-9AB0-D2D8B2879540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0E1B957-573F-9B3B-62BC-42B742B5E321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570AA74-6ECF-D983-59E1-121FA9CD2F55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EBE8E22-BA33-7438-8FFC-7CA16014FE9C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4DC2097-D6B3-D2F6-F322-9FDEC12DCC7A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B65DC67-3847-C63E-7A81-0A2502CA3BED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E1D52E6-4322-3E0D-9E43-78680F95CC01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2A54C17-24DE-1391-F504-EAFB7859ADE6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5DD0DD-0894-3CB8-33DE-EC3A35FF53AE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1489" y="-216085"/>
              <a:ext cx="2093892" cy="131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485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514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 dirty="0"/>
              <a:t> </a:t>
            </a:r>
            <a:r>
              <a:rPr lang="en-US" sz="24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383188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64266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7793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83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9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8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25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824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71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30DB57A-B0DD-420C-AC01-6FE74F20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E916A8-7F10-47F3-AD1A-652508F8CC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E51FBE-9BA5-4661-8365-011ADF761D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3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103498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0591444-1A82-19FB-B890-ADB57E5BBCDE}"/>
              </a:ext>
            </a:extLst>
          </p:cNvPr>
          <p:cNvGrpSpPr/>
          <p:nvPr userDrawn="1"/>
        </p:nvGrpSpPr>
        <p:grpSpPr>
          <a:xfrm>
            <a:off x="429700" y="-216085"/>
            <a:ext cx="11995681" cy="1314000"/>
            <a:chOff x="429700" y="-216085"/>
            <a:chExt cx="11995681" cy="1314000"/>
          </a:xfrm>
        </p:grpSpPr>
        <p:grpSp>
          <p:nvGrpSpPr>
            <p:cNvPr id="5" name="Graphic 9">
              <a:extLst>
                <a:ext uri="{FF2B5EF4-FFF2-40B4-BE49-F238E27FC236}">
                  <a16:creationId xmlns:a16="http://schemas.microsoft.com/office/drawing/2014/main" id="{3E032681-9EBF-0F7E-6780-4FF89CA9C5A7}"/>
                </a:ext>
              </a:extLst>
            </p:cNvPr>
            <p:cNvGrpSpPr/>
            <p:nvPr/>
          </p:nvGrpSpPr>
          <p:grpSpPr>
            <a:xfrm>
              <a:off x="429700" y="152787"/>
              <a:ext cx="825098" cy="717925"/>
              <a:chOff x="-284332" y="201665"/>
              <a:chExt cx="887001" cy="771787"/>
            </a:xfrm>
            <a:solidFill>
              <a:srgbClr val="FFFFFF"/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AFFABC6-AA86-B96C-E788-CAAE1F48540F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338F588-6E65-D061-B44A-98D0AF68E9CA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166749A-4F0A-1AF9-04CB-F70D8E4F4957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2E270AE-1CFF-1EC5-B1C5-38870F1040AB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C3CC17-A4D5-31E4-50C8-2EAA4927A271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B23FDFB-1F73-FD2C-1FEA-E327C75EB5B1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DD9B32B-9268-2C4C-06E9-D73317E5ECDA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3B06EC5-CC86-8ACA-BAD8-35DE89A0E148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1D00E69-FEAC-32EA-77B2-034D772EC391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C78DC36-1D2D-614A-AB28-B08B1F23D4C8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44D7162-2098-40C0-5EDE-1D0A06147631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D0D7E97-26A5-603A-3A11-C220AD8F1FC3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C85453-4289-447B-4B47-4A31E796EF9C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1489" y="-216085"/>
              <a:ext cx="2093892" cy="1314000"/>
            </a:xfrm>
            <a:prstGeom prst="rect">
              <a:avLst/>
            </a:prstGeom>
          </p:spPr>
        </p:pic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9C586F0A-4E12-60B6-516A-7F2CF3D01A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099038"/>
            <a:ext cx="11764800" cy="51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sresultaat voor anthropocen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44DD3-F388-4B18-A2A5-7EB495741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6811C-7261-4B0C-B205-7C5D1AC298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06D08-DC65-4A3D-B2C7-4037A09411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01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520C4EAE-235B-4B6F-88EF-7E17CD80DD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6ACB1CA-30F8-4F5D-A327-F6907B3892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4FD0309-9640-41C3-BAAE-2474838B83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89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86228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732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590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3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64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986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96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72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5EBF-8AD2-63FB-04D3-35585F7F48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099038"/>
            <a:ext cx="11764800" cy="51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672" y="-2683670"/>
            <a:ext cx="6858001" cy="1222533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2A85F3B-04A4-ED4D-9F60-656485452F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647346AB-839C-2044-94D2-FCE033A8D0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68EAA428-C85E-D546-87F4-53B2EA861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E4342ABE-BAAB-9446-B3C0-EABCCC6C22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A18E1F47-FC8D-A349-A564-7DE8944070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s.png">
              <a:extLst>
                <a:ext uri="{FF2B5EF4-FFF2-40B4-BE49-F238E27FC236}">
                  <a16:creationId xmlns:a16="http://schemas.microsoft.com/office/drawing/2014/main" id="{96B1B13D-433A-0047-B6BA-B329CBFA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8787A988-4E33-1F4D-BE5A-4D944293D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5AC3BA16-1352-B44D-9DF4-1303404FA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r.png">
              <a:extLst>
                <a:ext uri="{FF2B5EF4-FFF2-40B4-BE49-F238E27FC236}">
                  <a16:creationId xmlns:a16="http://schemas.microsoft.com/office/drawing/2014/main" id="{C84E8795-4C7B-CF4F-9F2F-911579DF3D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gr.png">
              <a:extLst>
                <a:ext uri="{FF2B5EF4-FFF2-40B4-BE49-F238E27FC236}">
                  <a16:creationId xmlns:a16="http://schemas.microsoft.com/office/drawing/2014/main" id="{7B010CEF-E211-3046-AFB7-B98D5B7754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hu.png">
              <a:extLst>
                <a:ext uri="{FF2B5EF4-FFF2-40B4-BE49-F238E27FC236}">
                  <a16:creationId xmlns:a16="http://schemas.microsoft.com/office/drawing/2014/main" id="{8177F5C8-2CBB-444C-A602-415057241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e.png">
              <a:extLst>
                <a:ext uri="{FF2B5EF4-FFF2-40B4-BE49-F238E27FC236}">
                  <a16:creationId xmlns:a16="http://schemas.microsoft.com/office/drawing/2014/main" id="{497BF08D-6C8F-D640-A1B4-A3F18923E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t.png">
              <a:extLst>
                <a:ext uri="{FF2B5EF4-FFF2-40B4-BE49-F238E27FC236}">
                  <a16:creationId xmlns:a16="http://schemas.microsoft.com/office/drawing/2014/main" id="{A10C6520-3A64-C24B-ACD1-547727458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lu.png">
              <a:extLst>
                <a:ext uri="{FF2B5EF4-FFF2-40B4-BE49-F238E27FC236}">
                  <a16:creationId xmlns:a16="http://schemas.microsoft.com/office/drawing/2014/main" id="{A812387B-37A1-6145-B6B6-AEAF01362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o.png">
              <a:extLst>
                <a:ext uri="{FF2B5EF4-FFF2-40B4-BE49-F238E27FC236}">
                  <a16:creationId xmlns:a16="http://schemas.microsoft.com/office/drawing/2014/main" id="{2CB9774A-2C71-014E-8E93-7F97C6DED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l.png">
              <a:extLst>
                <a:ext uri="{FF2B5EF4-FFF2-40B4-BE49-F238E27FC236}">
                  <a16:creationId xmlns:a16="http://schemas.microsoft.com/office/drawing/2014/main" id="{EB1B6EA6-AB99-1B43-9830-7EAAC4AF19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l.png">
              <a:extLst>
                <a:ext uri="{FF2B5EF4-FFF2-40B4-BE49-F238E27FC236}">
                  <a16:creationId xmlns:a16="http://schemas.microsoft.com/office/drawing/2014/main" id="{34B2B3DC-60F5-1349-922A-C1E657926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t.png">
              <a:extLst>
                <a:ext uri="{FF2B5EF4-FFF2-40B4-BE49-F238E27FC236}">
                  <a16:creationId xmlns:a16="http://schemas.microsoft.com/office/drawing/2014/main" id="{0920502E-BB75-2341-B005-DC2D1F97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cz.png">
              <a:extLst>
                <a:ext uri="{FF2B5EF4-FFF2-40B4-BE49-F238E27FC236}">
                  <a16:creationId xmlns:a16="http://schemas.microsoft.com/office/drawing/2014/main" id="{DC206472-BC5E-5645-9B72-A5FF678F6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ro.png">
              <a:extLst>
                <a:ext uri="{FF2B5EF4-FFF2-40B4-BE49-F238E27FC236}">
                  <a16:creationId xmlns:a16="http://schemas.microsoft.com/office/drawing/2014/main" id="{CE03F357-3AE4-4E40-84D0-4BB6B4714E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se.png">
              <a:extLst>
                <a:ext uri="{FF2B5EF4-FFF2-40B4-BE49-F238E27FC236}">
                  <a16:creationId xmlns:a16="http://schemas.microsoft.com/office/drawing/2014/main" id="{97D69829-B85D-6245-94CF-F87FBEFC81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h.png">
              <a:extLst>
                <a:ext uri="{FF2B5EF4-FFF2-40B4-BE49-F238E27FC236}">
                  <a16:creationId xmlns:a16="http://schemas.microsoft.com/office/drawing/2014/main" id="{CF0F69BB-FBD0-3841-A210-DD000878D2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uk.png">
              <a:extLst>
                <a:ext uri="{FF2B5EF4-FFF2-40B4-BE49-F238E27FC236}">
                  <a16:creationId xmlns:a16="http://schemas.microsoft.com/office/drawing/2014/main" id="{FD0C1C07-F913-864A-9D25-C6B424CA6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3D08201-F389-054B-9D9A-51C9A7693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48BF944-B9FB-A946-A561-119483D35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 descr="ca.png">
              <a:extLst>
                <a:ext uri="{FF2B5EF4-FFF2-40B4-BE49-F238E27FC236}">
                  <a16:creationId xmlns:a16="http://schemas.microsoft.com/office/drawing/2014/main" id="{9A6661A6-05B4-E84C-B1AE-7878C23CB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>
              <a:extLst>
                <a:ext uri="{FF2B5EF4-FFF2-40B4-BE49-F238E27FC236}">
                  <a16:creationId xmlns:a16="http://schemas.microsoft.com/office/drawing/2014/main" id="{7F91CE6E-7B48-7847-BD60-E08F10EC8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1E07712-E33D-D744-A2AF-A23A4ACBCC2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4">
            <a:extLst>
              <a:ext uri="{FF2B5EF4-FFF2-40B4-BE49-F238E27FC236}">
                <a16:creationId xmlns:a16="http://schemas.microsoft.com/office/drawing/2014/main" id="{679AACEB-1541-5E59-D115-93946D053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090" y="1"/>
            <a:ext cx="12269235" cy="68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Surname</a:t>
            </a:r>
          </a:p>
          <a:p>
            <a:pPr lvl="0"/>
            <a:r>
              <a:rPr lang="en-GB" noProof="0" dirty="0"/>
              <a:t>Where are you today?</a:t>
            </a:r>
          </a:p>
          <a:p>
            <a:pPr lvl="0"/>
            <a:r>
              <a:rPr lang="en-GB" noProof="0" dirty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0C28C-0F71-017A-969A-387621DD425E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" y="6458445"/>
            <a:ext cx="9984026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048" y="1045035"/>
            <a:ext cx="11795829" cy="5540779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53DAE49F-B7F8-7015-BAA8-A39DB1FA2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326" y="168134"/>
            <a:ext cx="9476501" cy="682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414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EF54D-C0BD-C74B-A751-7A4D5553ED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18858" y="1050324"/>
            <a:ext cx="5804672" cy="51651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7EF7A-A84D-814C-A2F4-6AF4680421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278" y="1050324"/>
            <a:ext cx="5792160" cy="51651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FBE1E2DC-18AD-B384-B9B9-612899623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326" y="168134"/>
            <a:ext cx="9476501" cy="682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16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FD340-DE63-3141-ADFF-A71B8AA05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459" y="1075638"/>
            <a:ext cx="7062999" cy="5226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C2ADDCB9-861B-1B47-B4E7-86E7AB143EF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7421162" y="1076325"/>
            <a:ext cx="4412583" cy="52260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AD79AFBD-46B1-F252-6679-CF3F1A2CA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326" y="168134"/>
            <a:ext cx="9476501" cy="682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66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D2A4A-FA31-B840-9ED1-EA1AEDCF60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8456" y="1012826"/>
            <a:ext cx="5674225" cy="5338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D20E30-C6FC-0D4A-B7DF-ED98F74D7F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73003" y="1012825"/>
            <a:ext cx="5784748" cy="5338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B29E3DE1-B314-8B3F-0C85-F15E2CD25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326" y="168134"/>
            <a:ext cx="9476501" cy="682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00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857" y="1075041"/>
            <a:ext cx="11768090" cy="520218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6">
            <a:extLst>
              <a:ext uri="{FF2B5EF4-FFF2-40B4-BE49-F238E27FC236}">
                <a16:creationId xmlns:a16="http://schemas.microsoft.com/office/drawing/2014/main" id="{17C6B695-8DF2-264F-49A8-6888204DE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326" y="168134"/>
            <a:ext cx="9476501" cy="682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9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80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AFD6643-9FE1-4E88-A8EC-95F2B0F2B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8733CF-DFB4-4D9C-8EEA-A64FBC8E2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0D16EB5-689B-45FB-907F-0AF3D05AEC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4DE49-DC48-60EF-B3B4-DC7D080142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099038"/>
            <a:ext cx="11764800" cy="51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83672" y="-2683670"/>
            <a:ext cx="6858001" cy="122253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065585-D214-E34D-9C40-2D63B348206A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CCBFAEE-10E0-784B-9894-DEBB5F8C1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</a:blip>
          <a:srcRect l="16733" t="28956" r="16294" b="28994"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390318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02"/>
            <a:ext cx="10627380" cy="4919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11" y="2474795"/>
            <a:ext cx="10625007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5680793"/>
            <a:ext cx="6706957" cy="9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Issue/Revision: 0.0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Reference: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Status: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ESA UNCLASSIFIED - For Official Use</a:t>
            </a:r>
            <a:endParaRPr kumimoji="0" lang="en-GB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83671" y="-2683670"/>
            <a:ext cx="6858001" cy="1222533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F3CB6A4-D412-604B-A8E4-6ECEDA4A48D0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46C8B3E-7EA5-254A-96D0-BDBF3EAB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283DAB2-4DFC-CF49-A082-F4810D8C5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</a:blip>
          <a:srcRect l="16733" t="28956" r="16294" b="28994"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27535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799" y="1666880"/>
            <a:ext cx="6643283" cy="4324351"/>
          </a:xfrm>
          <a:prstGeom prst="rect">
            <a:avLst/>
          </a:prstGeo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757" y="1666820"/>
            <a:ext cx="3805562" cy="4324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083" indent="0">
              <a:buNone/>
              <a:defRPr sz="1200"/>
            </a:lvl2pPr>
            <a:lvl3pPr marL="914173" indent="0">
              <a:buNone/>
              <a:defRPr sz="1067"/>
            </a:lvl3pPr>
            <a:lvl4pPr marL="1371260" indent="0">
              <a:buNone/>
              <a:defRPr sz="933"/>
            </a:lvl4pPr>
            <a:lvl5pPr marL="1828346" indent="0">
              <a:buNone/>
              <a:defRPr sz="933"/>
            </a:lvl5pPr>
            <a:lvl6pPr marL="2285438" indent="0">
              <a:buNone/>
              <a:defRPr sz="933"/>
            </a:lvl6pPr>
            <a:lvl7pPr marL="2742518" indent="0">
              <a:buNone/>
              <a:defRPr sz="933"/>
            </a:lvl7pPr>
            <a:lvl8pPr marL="3199600" indent="0">
              <a:buNone/>
              <a:defRPr sz="933"/>
            </a:lvl8pPr>
            <a:lvl9pPr marL="3656683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306" y="151958"/>
            <a:ext cx="9592620" cy="4462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06915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7965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428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/>
              <a:t> </a:t>
            </a:r>
            <a:r>
              <a:rPr lang="en-US" sz="240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36632"/>
      </p:ext>
    </p:extLst>
  </p:cSld>
  <p:clrMapOvr>
    <a:masterClrMapping/>
  </p:clrMapOvr>
  <p:hf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6249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85510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26058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6893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099038"/>
            <a:ext cx="11764800" cy="51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849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32292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2656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510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744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826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/>
              <a:t> </a:t>
            </a:r>
            <a:r>
              <a:rPr lang="en-US" sz="240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30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879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7494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218879"/>
            <a:ext cx="101408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42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773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9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EC27F6-6F52-4581-82C7-07D560499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2C3B81-F956-4EF3-86FE-D36BD5A0DE5F}"/>
              </a:ext>
            </a:extLst>
          </p:cNvPr>
          <p:cNvSpPr/>
          <p:nvPr userDrawn="1"/>
        </p:nvSpPr>
        <p:spPr>
          <a:xfrm>
            <a:off x="0" y="0"/>
            <a:ext cx="12235728" cy="6858002"/>
          </a:xfrm>
          <a:prstGeom prst="rect">
            <a:avLst/>
          </a:prstGeom>
          <a:solidFill>
            <a:srgbClr val="001B3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43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951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534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5969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4619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8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672" y="-2683670"/>
            <a:ext cx="6858001" cy="1222533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2A85F3B-04A4-ED4D-9F60-656485452F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647346AB-839C-2044-94D2-FCE033A8D0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68EAA428-C85E-D546-87F4-53B2EA861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E4342ABE-BAAB-9446-B3C0-EABCCC6C22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A18E1F47-FC8D-A349-A564-7DE8944070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s.png">
              <a:extLst>
                <a:ext uri="{FF2B5EF4-FFF2-40B4-BE49-F238E27FC236}">
                  <a16:creationId xmlns:a16="http://schemas.microsoft.com/office/drawing/2014/main" id="{96B1B13D-433A-0047-B6BA-B329CBFA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8787A988-4E33-1F4D-BE5A-4D944293D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5AC3BA16-1352-B44D-9DF4-1303404FA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r.png">
              <a:extLst>
                <a:ext uri="{FF2B5EF4-FFF2-40B4-BE49-F238E27FC236}">
                  <a16:creationId xmlns:a16="http://schemas.microsoft.com/office/drawing/2014/main" id="{C84E8795-4C7B-CF4F-9F2F-911579DF3D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gr.png">
              <a:extLst>
                <a:ext uri="{FF2B5EF4-FFF2-40B4-BE49-F238E27FC236}">
                  <a16:creationId xmlns:a16="http://schemas.microsoft.com/office/drawing/2014/main" id="{7B010CEF-E211-3046-AFB7-B98D5B7754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hu.png">
              <a:extLst>
                <a:ext uri="{FF2B5EF4-FFF2-40B4-BE49-F238E27FC236}">
                  <a16:creationId xmlns:a16="http://schemas.microsoft.com/office/drawing/2014/main" id="{8177F5C8-2CBB-444C-A602-415057241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e.png">
              <a:extLst>
                <a:ext uri="{FF2B5EF4-FFF2-40B4-BE49-F238E27FC236}">
                  <a16:creationId xmlns:a16="http://schemas.microsoft.com/office/drawing/2014/main" id="{497BF08D-6C8F-D640-A1B4-A3F18923E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t.png">
              <a:extLst>
                <a:ext uri="{FF2B5EF4-FFF2-40B4-BE49-F238E27FC236}">
                  <a16:creationId xmlns:a16="http://schemas.microsoft.com/office/drawing/2014/main" id="{A10C6520-3A64-C24B-ACD1-547727458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lu.png">
              <a:extLst>
                <a:ext uri="{FF2B5EF4-FFF2-40B4-BE49-F238E27FC236}">
                  <a16:creationId xmlns:a16="http://schemas.microsoft.com/office/drawing/2014/main" id="{A812387B-37A1-6145-B6B6-AEAF01362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o.png">
              <a:extLst>
                <a:ext uri="{FF2B5EF4-FFF2-40B4-BE49-F238E27FC236}">
                  <a16:creationId xmlns:a16="http://schemas.microsoft.com/office/drawing/2014/main" id="{2CB9774A-2C71-014E-8E93-7F97C6DED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l.png">
              <a:extLst>
                <a:ext uri="{FF2B5EF4-FFF2-40B4-BE49-F238E27FC236}">
                  <a16:creationId xmlns:a16="http://schemas.microsoft.com/office/drawing/2014/main" id="{EB1B6EA6-AB99-1B43-9830-7EAAC4AF19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l.png">
              <a:extLst>
                <a:ext uri="{FF2B5EF4-FFF2-40B4-BE49-F238E27FC236}">
                  <a16:creationId xmlns:a16="http://schemas.microsoft.com/office/drawing/2014/main" id="{34B2B3DC-60F5-1349-922A-C1E657926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t.png">
              <a:extLst>
                <a:ext uri="{FF2B5EF4-FFF2-40B4-BE49-F238E27FC236}">
                  <a16:creationId xmlns:a16="http://schemas.microsoft.com/office/drawing/2014/main" id="{0920502E-BB75-2341-B005-DC2D1F97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cz.png">
              <a:extLst>
                <a:ext uri="{FF2B5EF4-FFF2-40B4-BE49-F238E27FC236}">
                  <a16:creationId xmlns:a16="http://schemas.microsoft.com/office/drawing/2014/main" id="{DC206472-BC5E-5645-9B72-A5FF678F6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ro.png">
              <a:extLst>
                <a:ext uri="{FF2B5EF4-FFF2-40B4-BE49-F238E27FC236}">
                  <a16:creationId xmlns:a16="http://schemas.microsoft.com/office/drawing/2014/main" id="{CE03F357-3AE4-4E40-84D0-4BB6B4714E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se.png">
              <a:extLst>
                <a:ext uri="{FF2B5EF4-FFF2-40B4-BE49-F238E27FC236}">
                  <a16:creationId xmlns:a16="http://schemas.microsoft.com/office/drawing/2014/main" id="{97D69829-B85D-6245-94CF-F87FBEFC81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h.png">
              <a:extLst>
                <a:ext uri="{FF2B5EF4-FFF2-40B4-BE49-F238E27FC236}">
                  <a16:creationId xmlns:a16="http://schemas.microsoft.com/office/drawing/2014/main" id="{CF0F69BB-FBD0-3841-A210-DD000878D2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uk.png">
              <a:extLst>
                <a:ext uri="{FF2B5EF4-FFF2-40B4-BE49-F238E27FC236}">
                  <a16:creationId xmlns:a16="http://schemas.microsoft.com/office/drawing/2014/main" id="{FD0C1C07-F913-864A-9D25-C6B424CA6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3D08201-F389-054B-9D9A-51C9A7693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48BF944-B9FB-A946-A561-119483D35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 descr="ca.png">
              <a:extLst>
                <a:ext uri="{FF2B5EF4-FFF2-40B4-BE49-F238E27FC236}">
                  <a16:creationId xmlns:a16="http://schemas.microsoft.com/office/drawing/2014/main" id="{9A6661A6-05B4-E84C-B1AE-7878C23CB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>
              <a:extLst>
                <a:ext uri="{FF2B5EF4-FFF2-40B4-BE49-F238E27FC236}">
                  <a16:creationId xmlns:a16="http://schemas.microsoft.com/office/drawing/2014/main" id="{7F91CE6E-7B48-7847-BD60-E08F10EC8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1E07712-E33D-D744-A2AF-A23A4ACBCC2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000" y="249047"/>
            <a:ext cx="10108800" cy="376706"/>
          </a:xfrm>
        </p:spPr>
        <p:txBody>
          <a:bodyPr lIns="0" tIns="0" rIns="0" bIns="0"/>
          <a:lstStyle>
            <a:lvl1pPr>
              <a:defRPr sz="2441" b="1" i="0">
                <a:solidFill>
                  <a:srgbClr val="FE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9" b="0" i="0">
                <a:solidFill>
                  <a:srgbClr val="FE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4" b="0" i="0">
                <a:solidFill>
                  <a:srgbClr val="FEFFFF"/>
                </a:solidFill>
                <a:latin typeface="Arial"/>
                <a:cs typeface="Arial"/>
              </a:defRPr>
            </a:lvl1pPr>
          </a:lstStyle>
          <a:p>
            <a:pPr marL="22971">
              <a:spcBef>
                <a:spcPts val="14"/>
              </a:spcBef>
            </a:pPr>
            <a:fld id="{81D60167-4931-47E6-BA6A-407CBD079E47}" type="slidenum">
              <a:rPr lang="en-GB" spc="-5" smtClean="0"/>
              <a:pPr marL="22971">
                <a:spcBef>
                  <a:spcPts val="14"/>
                </a:spcBef>
              </a:pPr>
              <a:t>‹#›</a:t>
            </a:fld>
            <a:endParaRPr lang="en-GB" spc="-5"/>
          </a:p>
        </p:txBody>
      </p:sp>
    </p:spTree>
    <p:extLst>
      <p:ext uri="{BB962C8B-B14F-4D97-AF65-F5344CB8AC3E}">
        <p14:creationId xmlns:p14="http://schemas.microsoft.com/office/powerpoint/2010/main" val="504449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2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672" y="-2683670"/>
            <a:ext cx="6858001" cy="122253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065585-D214-E34D-9C40-2D63B348206A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CCBFAEE-10E0-784B-9894-DEBB5F8C1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0185204"/>
      </p:ext>
    </p:extLst>
  </p:cSld>
  <p:clrMapOvr>
    <a:masterClrMapping/>
  </p:clrMapOvr>
  <p:hf sldNum="0"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799" y="1666880"/>
            <a:ext cx="6643283" cy="4324351"/>
          </a:xfrm>
          <a:prstGeom prst="rect">
            <a:avLst/>
          </a:prstGeo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757" y="1666820"/>
            <a:ext cx="3805562" cy="4324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083" indent="0">
              <a:buNone/>
              <a:defRPr sz="1200"/>
            </a:lvl2pPr>
            <a:lvl3pPr marL="914173" indent="0">
              <a:buNone/>
              <a:defRPr sz="1067"/>
            </a:lvl3pPr>
            <a:lvl4pPr marL="1371260" indent="0">
              <a:buNone/>
              <a:defRPr sz="933"/>
            </a:lvl4pPr>
            <a:lvl5pPr marL="1828346" indent="0">
              <a:buNone/>
              <a:defRPr sz="933"/>
            </a:lvl5pPr>
            <a:lvl6pPr marL="2285438" indent="0">
              <a:buNone/>
              <a:defRPr sz="933"/>
            </a:lvl6pPr>
            <a:lvl7pPr marL="2742518" indent="0">
              <a:buNone/>
              <a:defRPr sz="933"/>
            </a:lvl7pPr>
            <a:lvl8pPr marL="3199600" indent="0">
              <a:buNone/>
              <a:defRPr sz="933"/>
            </a:lvl8pPr>
            <a:lvl9pPr marL="3656683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306" y="151958"/>
            <a:ext cx="9592620" cy="4462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17369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7B304-70A8-DCAE-B449-442E9CA8E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167" y="1122363"/>
            <a:ext cx="916900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12FC-F3B1-7E31-1046-B197530F4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8167" y="3602038"/>
            <a:ext cx="916900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6BB7C-CCA8-553F-9E66-CD65F88B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A0EAF-D688-A02B-A707-5275956D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C189C-FDA9-2224-5F2B-23CBD1E2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222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FBA3-FAA7-A87F-2B14-262A37B2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1861-C6CE-BCDE-FBB7-3A5EA689B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BC649-7CDF-AF46-EDF0-29836E31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D0CB7-B262-BE7B-3EAE-7C692E8E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EBE7-D1F3-4321-7092-2F1A4BA4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9169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D9BF0-5E70-5179-C3D8-5FED482D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25" y="1709738"/>
            <a:ext cx="1054435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44C52-BAD2-9B44-6F39-4E62D2095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125" y="4589464"/>
            <a:ext cx="1054435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E27BC-0D50-DE19-94D6-3DF3602B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3FAB7-B345-CF70-F7D8-95708959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460BF-93DD-AC24-5F8B-9D0B6FE4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135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69C07-1D40-ADF3-6F6D-C955BBE78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6C3C0-D43B-79B2-EBBE-E7E4B1884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492" y="1825625"/>
            <a:ext cx="519576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82B74-DFD2-47FF-99A3-6355F9612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077" y="1825625"/>
            <a:ext cx="519576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4309E-3CF8-8D75-2F2E-9AA5BE69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1FD65-B171-334A-58BF-62DBDE9A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738C4-2043-041C-57B5-D44ED2D2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811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5EE26-7E01-4CFB-81AD-3D6E65FD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84" y="365126"/>
            <a:ext cx="1054435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26FCE-4FDE-0413-A1A9-9A6028D32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085" y="1681163"/>
            <a:ext cx="51718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98001-0782-A580-A3B5-6021F3B3A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085" y="2505075"/>
            <a:ext cx="51718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4A44E-7872-A2C9-0377-B02A4879F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077" y="1681163"/>
            <a:ext cx="51973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4C51A-AAEE-0385-E22C-2B7512BF6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077" y="2505075"/>
            <a:ext cx="51973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17FD0-9790-C118-FB8F-6707573BF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B29924-8B97-2FDB-9E79-DF74ACA1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9041D-C342-493A-B90F-D5654ACA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7480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8CB2C-8F22-BCB0-8A27-1DDA8926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935F60-A8F6-2CEB-A6A2-BCE3B4964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44CD2-2674-9FE2-EC46-1105005D9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2CA75-E88B-84A7-85E1-9C02365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16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21959-230B-9ABE-1215-D553C2C9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34E87-F1DC-034B-007E-ACBEC887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EA7E6-296F-D646-D9F8-5701C72F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4619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0A63-DDF8-8362-1F90-D11A6A83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85" y="457200"/>
            <a:ext cx="394298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52DC9-02CB-24FB-A09F-A4954E8DB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361" y="987426"/>
            <a:ext cx="618907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5B7BB-6E41-4FC5-0B76-F1105D9DD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085" y="2057400"/>
            <a:ext cx="394298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4F41D-4B7D-5313-B366-84FD7476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6534E-72EC-74ED-4BAC-EB89F92F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72469-EB3C-3D37-713B-D4291D61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353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D568-9CF1-157E-B2BB-4ACC9A9A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85" y="457200"/>
            <a:ext cx="394298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23FB15-5805-ED82-F964-78A6AE160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7361" y="987426"/>
            <a:ext cx="61890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B20FB-9F79-D77A-C6DE-E5635FE79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085" y="2057400"/>
            <a:ext cx="394298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B4C3C-C270-B96A-4F86-8A783C00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56712-46FE-E1B5-2B43-1B528C2C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C4CB3-845E-02B4-1327-34DE43DE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80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02"/>
            <a:ext cx="10627380" cy="4919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11" y="2474795"/>
            <a:ext cx="10625007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5680793"/>
            <a:ext cx="6706957" cy="9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Issue/Revision: 0.0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Reference: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Status: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ESA UNCLASSIFIED - For Official Use</a:t>
            </a:r>
            <a:endParaRPr kumimoji="0" lang="en-GB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671" y="-2683670"/>
            <a:ext cx="6858001" cy="1222533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F3CB6A4-D412-604B-A8E4-6ECEDA4A48D0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46C8B3E-7EA5-254A-96D0-BDBF3EAB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283DAB2-4DFC-CF49-A082-F4810D8C5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747018"/>
      </p:ext>
    </p:extLst>
  </p:cSld>
  <p:clrMapOvr>
    <a:masterClrMapping/>
  </p:clrMapOvr>
  <p:hf sldNum="0"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5B1B-B621-D591-2EB3-FCE7659E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74A9F-D756-B884-1909-477D6D317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4A70-8158-7783-C3F8-4FBF0737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D8EE9-1EE0-2119-D40B-4E5A492D9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D261-7C7F-3191-C371-5F79F2A6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6105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0AECA-D9C2-A08A-1A13-407A424A3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48757" y="365125"/>
            <a:ext cx="263608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4CB57-2A7C-3ECA-9D1D-1CEDCC53D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0492" y="365125"/>
            <a:ext cx="775544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5333-F337-2BE5-D8BA-A003A4DA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5EF9-2EDE-9096-EA9C-05F44E9A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A6D70-58BC-D95C-2CBD-907E511C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9580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 baseline="0"/>
            </a:lvl1pPr>
          </a:lstStyle>
          <a:p>
            <a:pPr lvl="0"/>
            <a:r>
              <a:rPr lang="en-GB" noProof="0" dirty="0"/>
              <a:t>Name of presenter, institution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 OF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68443"/>
      </p:ext>
    </p:extLst>
  </p:cSld>
  <p:clrMapOvr>
    <a:masterClrMapping/>
  </p:clrMapOvr>
  <p:hf sldNum="0"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54" y="1196571"/>
            <a:ext cx="11563430" cy="514496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648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16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58.emf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57.emf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image" Target="../media/image76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9" Type="http://schemas.openxmlformats.org/officeDocument/2006/relationships/image" Target="../media/image53.png"/><Relationship Id="rId21" Type="http://schemas.openxmlformats.org/officeDocument/2006/relationships/image" Target="../media/image62.png"/><Relationship Id="rId34" Type="http://schemas.openxmlformats.org/officeDocument/2006/relationships/image" Target="../media/image31.png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1.xml"/><Relationship Id="rId17" Type="http://schemas.openxmlformats.org/officeDocument/2006/relationships/image" Target="../media/image14.png"/><Relationship Id="rId25" Type="http://schemas.openxmlformats.org/officeDocument/2006/relationships/image" Target="../media/image64.png"/><Relationship Id="rId33" Type="http://schemas.openxmlformats.org/officeDocument/2006/relationships/image" Target="../media/image30.png"/><Relationship Id="rId38" Type="http://schemas.openxmlformats.org/officeDocument/2006/relationships/image" Target="../media/image52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61.png"/><Relationship Id="rId20" Type="http://schemas.openxmlformats.org/officeDocument/2006/relationships/image" Target="../media/image17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image" Target="../media/image63.png"/><Relationship Id="rId32" Type="http://schemas.openxmlformats.org/officeDocument/2006/relationships/image" Target="../media/image65.png"/><Relationship Id="rId37" Type="http://schemas.openxmlformats.org/officeDocument/2006/relationships/image" Target="../media/image34.emf"/><Relationship Id="rId40" Type="http://schemas.openxmlformats.org/officeDocument/2006/relationships/image" Target="../media/image38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image" Target="../media/image47.png"/><Relationship Id="rId36" Type="http://schemas.openxmlformats.org/officeDocument/2006/relationships/image" Target="../media/image33.png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49.png"/><Relationship Id="rId35" Type="http://schemas.openxmlformats.org/officeDocument/2006/relationships/image" Target="../media/image51.png"/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emf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theme" Target="../theme/theme3.xml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em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theme" Target="../theme/theme4.xml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57.emf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66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64.png"/><Relationship Id="rId34" Type="http://schemas.openxmlformats.org/officeDocument/2006/relationships/image" Target="../media/image52.png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61.png"/><Relationship Id="rId17" Type="http://schemas.openxmlformats.org/officeDocument/2006/relationships/image" Target="../media/image62.png"/><Relationship Id="rId25" Type="http://schemas.openxmlformats.org/officeDocument/2006/relationships/image" Target="../media/image48.png"/><Relationship Id="rId33" Type="http://schemas.openxmlformats.org/officeDocument/2006/relationships/image" Target="../media/image34.emf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7.png"/><Relationship Id="rId20" Type="http://schemas.openxmlformats.org/officeDocument/2006/relationships/image" Target="../media/image63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39.png"/><Relationship Id="rId24" Type="http://schemas.openxmlformats.org/officeDocument/2006/relationships/image" Target="../media/image47.png"/><Relationship Id="rId32" Type="http://schemas.openxmlformats.org/officeDocument/2006/relationships/image" Target="../media/image33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65.png"/><Relationship Id="rId36" Type="http://schemas.openxmlformats.org/officeDocument/2006/relationships/image" Target="../media/image38.png"/><Relationship Id="rId10" Type="http://schemas.openxmlformats.org/officeDocument/2006/relationships/image" Target="../media/image11.png"/><Relationship Id="rId19" Type="http://schemas.openxmlformats.org/officeDocument/2006/relationships/image" Target="../media/image43.png"/><Relationship Id="rId31" Type="http://schemas.openxmlformats.org/officeDocument/2006/relationships/image" Target="../media/image51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Relationship Id="rId14" Type="http://schemas.openxmlformats.org/officeDocument/2006/relationships/image" Target="../media/image41.png"/><Relationship Id="rId22" Type="http://schemas.openxmlformats.org/officeDocument/2006/relationships/image" Target="../media/image46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53.png"/><Relationship Id="rId8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57.emf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326515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2053715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D80B12-F6C6-3AE0-EDBA-036248314794}"/>
              </a:ext>
            </a:extLst>
          </p:cNvPr>
          <p:cNvGrpSpPr/>
          <p:nvPr userDrawn="1"/>
        </p:nvGrpSpPr>
        <p:grpSpPr>
          <a:xfrm>
            <a:off x="429700" y="-216085"/>
            <a:ext cx="11995681" cy="1314000"/>
            <a:chOff x="429700" y="-216085"/>
            <a:chExt cx="11995681" cy="1314000"/>
          </a:xfrm>
        </p:grpSpPr>
        <p:grpSp>
          <p:nvGrpSpPr>
            <p:cNvPr id="23" name="Graphic 9">
              <a:extLst>
                <a:ext uri="{FF2B5EF4-FFF2-40B4-BE49-F238E27FC236}">
                  <a16:creationId xmlns:a16="http://schemas.microsoft.com/office/drawing/2014/main" id="{69FC75DE-0AEE-8A85-7869-1016FC4B56C2}"/>
                </a:ext>
              </a:extLst>
            </p:cNvPr>
            <p:cNvGrpSpPr/>
            <p:nvPr/>
          </p:nvGrpSpPr>
          <p:grpSpPr>
            <a:xfrm>
              <a:off x="429700" y="152787"/>
              <a:ext cx="825098" cy="717925"/>
              <a:chOff x="-284332" y="201665"/>
              <a:chExt cx="887001" cy="771787"/>
            </a:xfrm>
            <a:solidFill>
              <a:srgbClr val="FFFFFF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BB0CC15-8CCA-8691-0173-F7641FF972CB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7A6095C-E0A0-56E3-5145-BE419ADF066E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72F43A5-F49A-CD65-AAB6-0FCA2D692393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3A08969-B93C-F1C3-6465-E73969FF60EE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BEFAC8C-12F4-4BEA-5A5D-A8E8A44B4928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977549C-8781-FE17-6B08-017402B10672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D6C917B-FB6C-386B-7EB5-59151EB1ADA8}"/>
                  </a:ext>
                </a:extLst>
              </p:cNvPr>
              <p:cNvSpPr/>
              <p:nvPr/>
            </p:nvSpPr>
            <p:spPr>
              <a:xfrm>
                <a:off x="-29898" y="201665"/>
                <a:ext cx="382898" cy="515991"/>
              </a:xfrm>
              <a:custGeom>
                <a:avLst/>
                <a:gdLst>
                  <a:gd name="connsiteX0" fmla="*/ 302489 w 382898"/>
                  <a:gd name="connsiteY0" fmla="*/ 427641 h 515991"/>
                  <a:gd name="connsiteX1" fmla="*/ 173570 w 382898"/>
                  <a:gd name="connsiteY1" fmla="*/ 287287 h 515991"/>
                  <a:gd name="connsiteX2" fmla="*/ 173570 w 382898"/>
                  <a:gd name="connsiteY2" fmla="*/ 0 h 515991"/>
                  <a:gd name="connsiteX3" fmla="*/ 153332 w 382898"/>
                  <a:gd name="connsiteY3" fmla="*/ 0 h 515991"/>
                  <a:gd name="connsiteX4" fmla="*/ 153332 w 382898"/>
                  <a:gd name="connsiteY4" fmla="*/ 153060 h 515991"/>
                  <a:gd name="connsiteX5" fmla="*/ 0 w 382898"/>
                  <a:gd name="connsiteY5" fmla="*/ 332121 h 515991"/>
                  <a:gd name="connsiteX6" fmla="*/ 198710 w 382898"/>
                  <a:gd name="connsiteY6" fmla="*/ 515992 h 515991"/>
                  <a:gd name="connsiteX7" fmla="*/ 382899 w 382898"/>
                  <a:gd name="connsiteY7" fmla="*/ 400414 h 515991"/>
                  <a:gd name="connsiteX8" fmla="*/ 302489 w 382898"/>
                  <a:gd name="connsiteY8" fmla="*/ 427596 h 51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898" h="515991">
                    <a:moveTo>
                      <a:pt x="302489" y="427641"/>
                    </a:moveTo>
                    <a:cubicBezTo>
                      <a:pt x="241501" y="426734"/>
                      <a:pt x="173570" y="373959"/>
                      <a:pt x="173570" y="287287"/>
                    </a:cubicBezTo>
                    <a:lnTo>
                      <a:pt x="173570" y="0"/>
                    </a:lnTo>
                    <a:lnTo>
                      <a:pt x="153332" y="0"/>
                    </a:lnTo>
                    <a:lnTo>
                      <a:pt x="153332" y="153060"/>
                    </a:lnTo>
                    <a:cubicBezTo>
                      <a:pt x="65435" y="172118"/>
                      <a:pt x="0" y="244950"/>
                      <a:pt x="0" y="332121"/>
                    </a:cubicBezTo>
                    <a:cubicBezTo>
                      <a:pt x="0" y="433631"/>
                      <a:pt x="88850" y="515992"/>
                      <a:pt x="198710" y="515992"/>
                    </a:cubicBezTo>
                    <a:cubicBezTo>
                      <a:pt x="282205" y="515992"/>
                      <a:pt x="353448" y="468118"/>
                      <a:pt x="382899" y="400414"/>
                    </a:cubicBezTo>
                    <a:cubicBezTo>
                      <a:pt x="364067" y="416750"/>
                      <a:pt x="331803" y="427959"/>
                      <a:pt x="302489" y="42759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B12F46C-B3B2-E7B8-8168-E4996AA1AD18}"/>
                  </a:ext>
                </a:extLst>
              </p:cNvPr>
              <p:cNvSpPr/>
              <p:nvPr/>
            </p:nvSpPr>
            <p:spPr>
              <a:xfrm>
                <a:off x="170036" y="349764"/>
                <a:ext cx="177355" cy="160804"/>
              </a:xfrm>
              <a:custGeom>
                <a:avLst/>
                <a:gdLst>
                  <a:gd name="connsiteX0" fmla="*/ 45 w 177355"/>
                  <a:gd name="connsiteY0" fmla="*/ 150 h 160804"/>
                  <a:gd name="connsiteX1" fmla="*/ 169759 w 177355"/>
                  <a:gd name="connsiteY1" fmla="*/ 90543 h 160804"/>
                  <a:gd name="connsiteX2" fmla="*/ 109905 w 177355"/>
                  <a:gd name="connsiteY2" fmla="*/ 160788 h 160804"/>
                  <a:gd name="connsiteX3" fmla="*/ 0 w 177355"/>
                  <a:gd name="connsiteY3" fmla="*/ 105 h 16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5" h="160804">
                    <a:moveTo>
                      <a:pt x="45" y="150"/>
                    </a:moveTo>
                    <a:cubicBezTo>
                      <a:pt x="8440" y="-848"/>
                      <a:pt x="110268" y="514"/>
                      <a:pt x="169759" y="90543"/>
                    </a:cubicBezTo>
                    <a:cubicBezTo>
                      <a:pt x="189816" y="120901"/>
                      <a:pt x="170258" y="158792"/>
                      <a:pt x="109905" y="160788"/>
                    </a:cubicBezTo>
                    <a:cubicBezTo>
                      <a:pt x="88396" y="161469"/>
                      <a:pt x="11481" y="141956"/>
                      <a:pt x="0" y="105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09C96BE-AAC1-40E2-9060-A50CCC1FA2A3}"/>
                  </a:ext>
                </a:extLst>
              </p:cNvPr>
              <p:cNvSpPr/>
              <p:nvPr/>
            </p:nvSpPr>
            <p:spPr>
              <a:xfrm>
                <a:off x="-63477" y="772564"/>
                <a:ext cx="206696" cy="200887"/>
              </a:xfrm>
              <a:custGeom>
                <a:avLst/>
                <a:gdLst>
                  <a:gd name="connsiteX0" fmla="*/ 103371 w 206696"/>
                  <a:gd name="connsiteY0" fmla="*/ 0 h 200887"/>
                  <a:gd name="connsiteX1" fmla="*/ 0 w 206696"/>
                  <a:gd name="connsiteY1" fmla="*/ 97562 h 200887"/>
                  <a:gd name="connsiteX2" fmla="*/ 0 w 206696"/>
                  <a:gd name="connsiteY2" fmla="*/ 200888 h 200887"/>
                  <a:gd name="connsiteX3" fmla="*/ 45922 w 206696"/>
                  <a:gd name="connsiteY3" fmla="*/ 200888 h 200887"/>
                  <a:gd name="connsiteX4" fmla="*/ 45922 w 206696"/>
                  <a:gd name="connsiteY4" fmla="*/ 98289 h 200887"/>
                  <a:gd name="connsiteX5" fmla="*/ 103371 w 206696"/>
                  <a:gd name="connsiteY5" fmla="*/ 34896 h 200887"/>
                  <a:gd name="connsiteX6" fmla="*/ 160819 w 206696"/>
                  <a:gd name="connsiteY6" fmla="*/ 98289 h 200887"/>
                  <a:gd name="connsiteX7" fmla="*/ 160819 w 206696"/>
                  <a:gd name="connsiteY7" fmla="*/ 200888 h 200887"/>
                  <a:gd name="connsiteX8" fmla="*/ 206696 w 206696"/>
                  <a:gd name="connsiteY8" fmla="*/ 200888 h 200887"/>
                  <a:gd name="connsiteX9" fmla="*/ 206696 w 206696"/>
                  <a:gd name="connsiteY9" fmla="*/ 97562 h 200887"/>
                  <a:gd name="connsiteX10" fmla="*/ 103371 w 206696"/>
                  <a:gd name="connsiteY10" fmla="*/ 0 h 2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696" h="200887">
                    <a:moveTo>
                      <a:pt x="103371" y="0"/>
                    </a:moveTo>
                    <a:cubicBezTo>
                      <a:pt x="51958" y="0"/>
                      <a:pt x="0" y="21191"/>
                      <a:pt x="0" y="97562"/>
                    </a:cubicBezTo>
                    <a:lnTo>
                      <a:pt x="0" y="200888"/>
                    </a:lnTo>
                    <a:lnTo>
                      <a:pt x="45922" y="200888"/>
                    </a:lnTo>
                    <a:lnTo>
                      <a:pt x="45922" y="98289"/>
                    </a:lnTo>
                    <a:cubicBezTo>
                      <a:pt x="45922" y="46785"/>
                      <a:pt x="79139" y="34896"/>
                      <a:pt x="103371" y="34896"/>
                    </a:cubicBezTo>
                    <a:cubicBezTo>
                      <a:pt x="127603" y="34896"/>
                      <a:pt x="160819" y="46785"/>
                      <a:pt x="160819" y="98289"/>
                    </a:cubicBezTo>
                    <a:lnTo>
                      <a:pt x="160819" y="200888"/>
                    </a:lnTo>
                    <a:lnTo>
                      <a:pt x="206696" y="200888"/>
                    </a:lnTo>
                    <a:lnTo>
                      <a:pt x="206696" y="97562"/>
                    </a:lnTo>
                    <a:cubicBezTo>
                      <a:pt x="206696" y="21191"/>
                      <a:pt x="154739" y="0"/>
                      <a:pt x="103371" y="0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0E88D1-5FAB-0D5F-3B3C-BCE0E0E70685}"/>
                  </a:ext>
                </a:extLst>
              </p:cNvPr>
              <p:cNvSpPr/>
              <p:nvPr/>
            </p:nvSpPr>
            <p:spPr>
              <a:xfrm>
                <a:off x="-284332" y="778191"/>
                <a:ext cx="190904" cy="195261"/>
              </a:xfrm>
              <a:custGeom>
                <a:avLst/>
                <a:gdLst>
                  <a:gd name="connsiteX0" fmla="*/ 0 w 190904"/>
                  <a:gd name="connsiteY0" fmla="*/ 97562 h 195261"/>
                  <a:gd name="connsiteX1" fmla="*/ 97517 w 190904"/>
                  <a:gd name="connsiteY1" fmla="*/ 195261 h 195261"/>
                  <a:gd name="connsiteX2" fmla="*/ 190905 w 190904"/>
                  <a:gd name="connsiteY2" fmla="*/ 195261 h 195261"/>
                  <a:gd name="connsiteX3" fmla="*/ 190905 w 190904"/>
                  <a:gd name="connsiteY3" fmla="*/ 161001 h 195261"/>
                  <a:gd name="connsiteX4" fmla="*/ 109451 w 190904"/>
                  <a:gd name="connsiteY4" fmla="*/ 161001 h 195261"/>
                  <a:gd name="connsiteX5" fmla="*/ 47783 w 190904"/>
                  <a:gd name="connsiteY5" fmla="*/ 97608 h 195261"/>
                  <a:gd name="connsiteX6" fmla="*/ 109451 w 190904"/>
                  <a:gd name="connsiteY6" fmla="*/ 33670 h 195261"/>
                  <a:gd name="connsiteX7" fmla="*/ 190905 w 190904"/>
                  <a:gd name="connsiteY7" fmla="*/ 33670 h 195261"/>
                  <a:gd name="connsiteX8" fmla="*/ 190905 w 190904"/>
                  <a:gd name="connsiteY8" fmla="*/ 0 h 195261"/>
                  <a:gd name="connsiteX9" fmla="*/ 97517 w 190904"/>
                  <a:gd name="connsiteY9" fmla="*/ 0 h 195261"/>
                  <a:gd name="connsiteX10" fmla="*/ 0 w 190904"/>
                  <a:gd name="connsiteY10" fmla="*/ 97653 h 19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904" h="195261">
                    <a:moveTo>
                      <a:pt x="0" y="97562"/>
                    </a:moveTo>
                    <a:cubicBezTo>
                      <a:pt x="0" y="146117"/>
                      <a:pt x="21191" y="195261"/>
                      <a:pt x="97517" y="195261"/>
                    </a:cubicBezTo>
                    <a:lnTo>
                      <a:pt x="190905" y="195261"/>
                    </a:lnTo>
                    <a:lnTo>
                      <a:pt x="190905" y="161001"/>
                    </a:lnTo>
                    <a:lnTo>
                      <a:pt x="109451" y="161001"/>
                    </a:lnTo>
                    <a:cubicBezTo>
                      <a:pt x="57948" y="161001"/>
                      <a:pt x="47783" y="121295"/>
                      <a:pt x="47783" y="97608"/>
                    </a:cubicBezTo>
                    <a:cubicBezTo>
                      <a:pt x="47783" y="73921"/>
                      <a:pt x="57948" y="33670"/>
                      <a:pt x="109451" y="33670"/>
                    </a:cubicBezTo>
                    <a:lnTo>
                      <a:pt x="190905" y="33670"/>
                    </a:lnTo>
                    <a:lnTo>
                      <a:pt x="190905" y="0"/>
                    </a:lnTo>
                    <a:lnTo>
                      <a:pt x="97517" y="0"/>
                    </a:lnTo>
                    <a:cubicBezTo>
                      <a:pt x="21191" y="0"/>
                      <a:pt x="0" y="49099"/>
                      <a:pt x="0" y="97653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7C1F4C6-1CFA-EECB-7D49-79F45C0A708F}"/>
                  </a:ext>
                </a:extLst>
              </p:cNvPr>
              <p:cNvSpPr/>
              <p:nvPr/>
            </p:nvSpPr>
            <p:spPr>
              <a:xfrm>
                <a:off x="170672" y="772564"/>
                <a:ext cx="208733" cy="200842"/>
              </a:xfrm>
              <a:custGeom>
                <a:avLst/>
                <a:gdLst>
                  <a:gd name="connsiteX0" fmla="*/ 159685 w 208733"/>
                  <a:gd name="connsiteY0" fmla="*/ 89485 h 200842"/>
                  <a:gd name="connsiteX1" fmla="*/ 48917 w 208733"/>
                  <a:gd name="connsiteY1" fmla="*/ 89485 h 200842"/>
                  <a:gd name="connsiteX2" fmla="*/ 103779 w 208733"/>
                  <a:gd name="connsiteY2" fmla="*/ 29904 h 200842"/>
                  <a:gd name="connsiteX3" fmla="*/ 159685 w 208733"/>
                  <a:gd name="connsiteY3" fmla="*/ 89485 h 200842"/>
                  <a:gd name="connsiteX4" fmla="*/ 48872 w 208733"/>
                  <a:gd name="connsiteY4" fmla="*/ 119026 h 200842"/>
                  <a:gd name="connsiteX5" fmla="*/ 208693 w 208733"/>
                  <a:gd name="connsiteY5" fmla="*/ 119026 h 200842"/>
                  <a:gd name="connsiteX6" fmla="*/ 208693 w 208733"/>
                  <a:gd name="connsiteY6" fmla="*/ 104551 h 200842"/>
                  <a:gd name="connsiteX7" fmla="*/ 99877 w 208733"/>
                  <a:gd name="connsiteY7" fmla="*/ 0 h 200842"/>
                  <a:gd name="connsiteX8" fmla="*/ 0 w 208733"/>
                  <a:gd name="connsiteY8" fmla="*/ 100421 h 200842"/>
                  <a:gd name="connsiteX9" fmla="*/ 0 w 208733"/>
                  <a:gd name="connsiteY9" fmla="*/ 103189 h 200842"/>
                  <a:gd name="connsiteX10" fmla="*/ 97517 w 208733"/>
                  <a:gd name="connsiteY10" fmla="*/ 200843 h 200842"/>
                  <a:gd name="connsiteX11" fmla="*/ 202930 w 208733"/>
                  <a:gd name="connsiteY11" fmla="*/ 200843 h 200842"/>
                  <a:gd name="connsiteX12" fmla="*/ 202930 w 208733"/>
                  <a:gd name="connsiteY12" fmla="*/ 166582 h 200842"/>
                  <a:gd name="connsiteX13" fmla="*/ 109452 w 208733"/>
                  <a:gd name="connsiteY13" fmla="*/ 166582 h 200842"/>
                  <a:gd name="connsiteX14" fmla="*/ 48872 w 208733"/>
                  <a:gd name="connsiteY14" fmla="*/ 118981 h 2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733" h="200842">
                    <a:moveTo>
                      <a:pt x="159685" y="89485"/>
                    </a:moveTo>
                    <a:lnTo>
                      <a:pt x="48917" y="89485"/>
                    </a:lnTo>
                    <a:cubicBezTo>
                      <a:pt x="48917" y="72786"/>
                      <a:pt x="50097" y="29904"/>
                      <a:pt x="103779" y="29904"/>
                    </a:cubicBezTo>
                    <a:cubicBezTo>
                      <a:pt x="167581" y="29904"/>
                      <a:pt x="159685" y="89485"/>
                      <a:pt x="159685" y="89485"/>
                    </a:cubicBezTo>
                    <a:moveTo>
                      <a:pt x="48872" y="119026"/>
                    </a:moveTo>
                    <a:lnTo>
                      <a:pt x="208693" y="119026"/>
                    </a:lnTo>
                    <a:cubicBezTo>
                      <a:pt x="208784" y="113535"/>
                      <a:pt x="208693" y="104551"/>
                      <a:pt x="208693" y="104551"/>
                    </a:cubicBezTo>
                    <a:cubicBezTo>
                      <a:pt x="208693" y="17561"/>
                      <a:pt x="151653" y="0"/>
                      <a:pt x="99877" y="0"/>
                    </a:cubicBezTo>
                    <a:cubicBezTo>
                      <a:pt x="27000" y="0"/>
                      <a:pt x="0" y="52139"/>
                      <a:pt x="0" y="100421"/>
                    </a:cubicBezTo>
                    <a:lnTo>
                      <a:pt x="0" y="103189"/>
                    </a:lnTo>
                    <a:cubicBezTo>
                      <a:pt x="0" y="151744"/>
                      <a:pt x="21192" y="200843"/>
                      <a:pt x="97517" y="200843"/>
                    </a:cubicBezTo>
                    <a:lnTo>
                      <a:pt x="202930" y="200843"/>
                    </a:lnTo>
                    <a:lnTo>
                      <a:pt x="202930" y="166582"/>
                    </a:lnTo>
                    <a:lnTo>
                      <a:pt x="109452" y="166582"/>
                    </a:lnTo>
                    <a:cubicBezTo>
                      <a:pt x="66660" y="166582"/>
                      <a:pt x="52411" y="141897"/>
                      <a:pt x="48872" y="118981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039AEB4-E48C-9E48-00AD-CD33ECA1C1DC}"/>
                  </a:ext>
                </a:extLst>
              </p:cNvPr>
              <p:cNvSpPr/>
              <p:nvPr/>
            </p:nvSpPr>
            <p:spPr>
              <a:xfrm>
                <a:off x="406591" y="778100"/>
                <a:ext cx="196077" cy="194308"/>
              </a:xfrm>
              <a:custGeom>
                <a:avLst/>
                <a:gdLst>
                  <a:gd name="connsiteX0" fmla="*/ 115850 w 196077"/>
                  <a:gd name="connsiteY0" fmla="*/ 82406 h 194308"/>
                  <a:gd name="connsiteX1" fmla="*/ 90075 w 196077"/>
                  <a:gd name="connsiteY1" fmla="*/ 82406 h 194308"/>
                  <a:gd name="connsiteX2" fmla="*/ 50823 w 196077"/>
                  <a:gd name="connsiteY2" fmla="*/ 57448 h 194308"/>
                  <a:gd name="connsiteX3" fmla="*/ 87171 w 196077"/>
                  <a:gd name="connsiteY3" fmla="*/ 33670 h 194308"/>
                  <a:gd name="connsiteX4" fmla="*/ 188591 w 196077"/>
                  <a:gd name="connsiteY4" fmla="*/ 33670 h 194308"/>
                  <a:gd name="connsiteX5" fmla="*/ 188591 w 196077"/>
                  <a:gd name="connsiteY5" fmla="*/ 0 h 194308"/>
                  <a:gd name="connsiteX6" fmla="*/ 87534 w 196077"/>
                  <a:gd name="connsiteY6" fmla="*/ 0 h 194308"/>
                  <a:gd name="connsiteX7" fmla="*/ 0 w 196077"/>
                  <a:gd name="connsiteY7" fmla="*/ 57448 h 194308"/>
                  <a:gd name="connsiteX8" fmla="*/ 80228 w 196077"/>
                  <a:gd name="connsiteY8" fmla="*/ 111902 h 194308"/>
                  <a:gd name="connsiteX9" fmla="*/ 106003 w 196077"/>
                  <a:gd name="connsiteY9" fmla="*/ 111902 h 194308"/>
                  <a:gd name="connsiteX10" fmla="*/ 145255 w 196077"/>
                  <a:gd name="connsiteY10" fmla="*/ 136860 h 194308"/>
                  <a:gd name="connsiteX11" fmla="*/ 108862 w 196077"/>
                  <a:gd name="connsiteY11" fmla="*/ 160592 h 194308"/>
                  <a:gd name="connsiteX12" fmla="*/ 7487 w 196077"/>
                  <a:gd name="connsiteY12" fmla="*/ 160592 h 194308"/>
                  <a:gd name="connsiteX13" fmla="*/ 7487 w 196077"/>
                  <a:gd name="connsiteY13" fmla="*/ 194308 h 194308"/>
                  <a:gd name="connsiteX14" fmla="*/ 108499 w 196077"/>
                  <a:gd name="connsiteY14" fmla="*/ 194308 h 194308"/>
                  <a:gd name="connsiteX15" fmla="*/ 196078 w 196077"/>
                  <a:gd name="connsiteY15" fmla="*/ 136860 h 194308"/>
                  <a:gd name="connsiteX16" fmla="*/ 115850 w 196077"/>
                  <a:gd name="connsiteY16" fmla="*/ 82406 h 19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077" h="194308">
                    <a:moveTo>
                      <a:pt x="115850" y="82406"/>
                    </a:moveTo>
                    <a:lnTo>
                      <a:pt x="90075" y="82406"/>
                    </a:lnTo>
                    <a:cubicBezTo>
                      <a:pt x="65889" y="82406"/>
                      <a:pt x="50823" y="74692"/>
                      <a:pt x="50823" y="57448"/>
                    </a:cubicBezTo>
                    <a:cubicBezTo>
                      <a:pt x="50823" y="40205"/>
                      <a:pt x="62622" y="33943"/>
                      <a:pt x="87171" y="33670"/>
                    </a:cubicBezTo>
                    <a:lnTo>
                      <a:pt x="188591" y="33670"/>
                    </a:lnTo>
                    <a:lnTo>
                      <a:pt x="188591" y="0"/>
                    </a:lnTo>
                    <a:lnTo>
                      <a:pt x="87534" y="0"/>
                    </a:lnTo>
                    <a:cubicBezTo>
                      <a:pt x="46512" y="0"/>
                      <a:pt x="0" y="6852"/>
                      <a:pt x="0" y="57448"/>
                    </a:cubicBezTo>
                    <a:cubicBezTo>
                      <a:pt x="0" y="112764"/>
                      <a:pt x="61941" y="111902"/>
                      <a:pt x="80228" y="111902"/>
                    </a:cubicBezTo>
                    <a:lnTo>
                      <a:pt x="106003" y="111902"/>
                    </a:lnTo>
                    <a:cubicBezTo>
                      <a:pt x="130189" y="111902"/>
                      <a:pt x="145255" y="119616"/>
                      <a:pt x="145255" y="136860"/>
                    </a:cubicBezTo>
                    <a:cubicBezTo>
                      <a:pt x="145255" y="154103"/>
                      <a:pt x="133456" y="160365"/>
                      <a:pt x="108862" y="160592"/>
                    </a:cubicBezTo>
                    <a:lnTo>
                      <a:pt x="7487" y="160592"/>
                    </a:lnTo>
                    <a:lnTo>
                      <a:pt x="7487" y="194308"/>
                    </a:lnTo>
                    <a:lnTo>
                      <a:pt x="108499" y="194308"/>
                    </a:lnTo>
                    <a:cubicBezTo>
                      <a:pt x="149566" y="194308"/>
                      <a:pt x="196078" y="187456"/>
                      <a:pt x="196078" y="136860"/>
                    </a:cubicBezTo>
                    <a:cubicBezTo>
                      <a:pt x="196078" y="81544"/>
                      <a:pt x="134137" y="82406"/>
                      <a:pt x="115850" y="82406"/>
                    </a:cubicBezTo>
                  </a:path>
                </a:pathLst>
              </a:custGeom>
              <a:solidFill>
                <a:srgbClr val="FFFFFF"/>
              </a:solidFill>
              <a:ln w="45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47AD57-AC73-50B4-2D5C-B2A99CE56BC7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1489" y="-216085"/>
              <a:ext cx="2093892" cy="1314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D3379EB-1FE5-C944-8FCA-96E0362A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6733" t="28956" r="16294" b="28994"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FFE430-F595-30B2-2D1A-5D6001B7859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BAC55-8399-16B6-57BE-1E8CEE02356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8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60" r:id="rId10"/>
    <p:sldLayoutId id="2147484061" r:id="rId11"/>
    <p:sldLayoutId id="2147484063" r:id="rId12"/>
    <p:sldLayoutId id="2147484074" r:id="rId13"/>
    <p:sldLayoutId id="2147484077" r:id="rId14"/>
    <p:sldLayoutId id="2147484084" r:id="rId15"/>
    <p:sldLayoutId id="2147484093" r:id="rId16"/>
    <p:sldLayoutId id="2147484102" r:id="rId17"/>
    <p:sldLayoutId id="2147484106" r:id="rId18"/>
    <p:sldLayoutId id="2147484123" r:id="rId19"/>
    <p:sldLayoutId id="2147484124" r:id="rId20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B4D61D2B-79AF-4F45-8F6E-EAC3291AD1BB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E5B622-35CD-45DD-A6B2-16E5835B1F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3FE01788-BDBE-4E42-B412-A411C9BDA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F0DDCF87-2635-491E-9AE9-1FB365F7DF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0AA190C0-6F1A-4702-A580-DD91EF185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C48E5F53-2B98-4518-87E9-2BF57B20E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43A71F6F-B640-49D7-A554-3F8FBC61C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FE0C13DC-B473-4FA3-8D2A-B3E8573B0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0D960028-521F-4516-A0F1-B925AFCDD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DB97B88F-4D3C-4FC3-9EFD-0E50CF650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14BCDBD8-4B2E-4114-8C0A-128AFC473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3DEC2B9A-CD54-427D-85F6-0AE58B4D0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3621DD32-2A53-4071-876A-9EDFFEE569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D8158FFF-1DD1-4AE2-9E28-702CAC615B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4E61EDA1-C367-4136-ACD9-FB6C8DD04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AF7F6326-7202-4782-B4CE-07228960E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C75E0F83-E9C4-43A1-9DE4-643C6DD6F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AC2CBC85-D697-4BFF-AD3B-FDBF9C47F8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8486C6C4-51E1-404E-8088-750E1A947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E8F91FDF-D65E-43D2-BFF0-947D299636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36AD683B-9B53-45EB-B0CF-AD33C8092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515CD2A1-9171-4946-A1F8-FAC40DFFF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08B859B5-49A9-4D12-AF27-518705FBB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>
              <a:extLst>
                <a:ext uri="{FF2B5EF4-FFF2-40B4-BE49-F238E27FC236}">
                  <a16:creationId xmlns:a16="http://schemas.microsoft.com/office/drawing/2014/main" id="{D09D6DEB-D9C7-446B-B270-4B8C03676E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BE61E8A-BA15-4A5C-A714-3C5615FED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AA71A5C-D1BF-4365-AFD0-E797C8BA4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 descr="ca.png">
              <a:extLst>
                <a:ext uri="{FF2B5EF4-FFF2-40B4-BE49-F238E27FC236}">
                  <a16:creationId xmlns:a16="http://schemas.microsoft.com/office/drawing/2014/main" id="{5CA1A832-21AB-4E7A-8888-8B8234B82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>
              <a:extLst>
                <a:ext uri="{FF2B5EF4-FFF2-40B4-BE49-F238E27FC236}">
                  <a16:creationId xmlns:a16="http://schemas.microsoft.com/office/drawing/2014/main" id="{BA6DF27A-5E5C-45E6-A4CC-0534DDBB5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8BB699E4-4A37-4396-BD6A-8484C87B0D47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42" r:id="rId10"/>
    <p:sldLayoutId id="214748414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9C010-8C46-D64C-F771-5E3BD69B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87B2E-B0D5-CCA4-4E41-FD0FA93AB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492" y="1825625"/>
            <a:ext cx="105443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F91B2-5A6D-D10C-707F-45141E4F3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EC5D3-AB5E-4ABA-B5C5-3C7F7BF81A1B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E79AF-AD5C-6773-9205-69B37CEC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5C9FF-AC54-8D87-7518-201EA4F13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10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5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18946" y="154800"/>
            <a:ext cx="7280031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1090704"/>
            <a:ext cx="11764800" cy="51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373D826-663B-F24C-184E-07208546BF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0180" y="142975"/>
            <a:ext cx="843409" cy="73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5" r:id="rId5"/>
    <p:sldLayoutId id="2147483969" r:id="rId6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B2601E2-D315-D645-8FE2-2D9EF13C1F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D3379EB-1FE5-C944-8FCA-96E0362A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44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1" r:id="rId3"/>
    <p:sldLayoutId id="2147483982" r:id="rId4"/>
    <p:sldLayoutId id="2147483984" r:id="rId5"/>
    <p:sldLayoutId id="2147483985" r:id="rId6"/>
    <p:sldLayoutId id="2147483986" r:id="rId7"/>
    <p:sldLayoutId id="2147483987" r:id="rId8"/>
    <p:sldLayoutId id="2147484035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B2601E2-D315-D645-8FE2-2D9EF13C1F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D3379EB-1FE5-C944-8FCA-96E0362A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23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3" y="0"/>
            <a:ext cx="12255420" cy="6876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4CA504-D6BB-4936-A56D-FBBA1347A1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B02954-AC96-4EC3-9789-A14A89F506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F90F31-B938-4D8B-89D9-124F5A6816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92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5966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6pPr>
      <a:lvl7pPr marL="911931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7pPr>
      <a:lvl8pPr marL="1367897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8pPr>
      <a:lvl9pPr marL="1823862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9pPr>
    </p:titleStyle>
    <p:bodyStyle>
      <a:lvl1pPr marL="341974" indent="-341974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5856" indent="-349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2727" indent="-49079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1999599" indent="-63170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96471" indent="-7726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0405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6pPr>
      <a:lvl7pPr marL="3926370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7pPr>
      <a:lvl8pPr marL="4382336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8pPr>
      <a:lvl9pPr marL="4838301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66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931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897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862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828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793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759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724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8918"/>
            <a:ext cx="11795829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2E2A0CA-8BB7-46B9-B726-0E451DA707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5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3" r:id="rId4"/>
    <p:sldLayoutId id="2147484014" r:id="rId5"/>
    <p:sldLayoutId id="2147484015" r:id="rId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B4D61D2B-79AF-4F45-8F6E-EAC3291AD1BB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E5B622-35CD-45DD-A6B2-16E5835B1F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3FE01788-BDBE-4E42-B412-A411C9BDA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F0DDCF87-2635-491E-9AE9-1FB365F7DF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0AA190C0-6F1A-4702-A580-DD91EF185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C48E5F53-2B98-4518-87E9-2BF57B20E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43A71F6F-B640-49D7-A554-3F8FBC61C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FE0C13DC-B473-4FA3-8D2A-B3E8573B0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0D960028-521F-4516-A0F1-B925AFCDD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DB97B88F-4D3C-4FC3-9EFD-0E50CF650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14BCDBD8-4B2E-4114-8C0A-128AFC473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3DEC2B9A-CD54-427D-85F6-0AE58B4D0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3621DD32-2A53-4071-876A-9EDFFEE569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D8158FFF-1DD1-4AE2-9E28-702CAC615B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4E61EDA1-C367-4136-ACD9-FB6C8DD04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AF7F6326-7202-4782-B4CE-07228960E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C75E0F83-E9C4-43A1-9DE4-643C6DD6F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AC2CBC85-D697-4BFF-AD3B-FDBF9C47F8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8486C6C4-51E1-404E-8088-750E1A947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E8F91FDF-D65E-43D2-BFF0-947D299636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36AD683B-9B53-45EB-B0CF-AD33C8092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515CD2A1-9171-4946-A1F8-FAC40DFFF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08B859B5-49A9-4D12-AF27-518705FBB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>
              <a:extLst>
                <a:ext uri="{FF2B5EF4-FFF2-40B4-BE49-F238E27FC236}">
                  <a16:creationId xmlns:a16="http://schemas.microsoft.com/office/drawing/2014/main" id="{D09D6DEB-D9C7-446B-B270-4B8C03676E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BE61E8A-BA15-4A5C-A714-3C5615FED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AA71A5C-D1BF-4365-AFD0-E797C8BA4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 descr="ca.png">
              <a:extLst>
                <a:ext uri="{FF2B5EF4-FFF2-40B4-BE49-F238E27FC236}">
                  <a16:creationId xmlns:a16="http://schemas.microsoft.com/office/drawing/2014/main" id="{5CA1A832-21AB-4E7A-8888-8B8234B82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>
              <a:extLst>
                <a:ext uri="{FF2B5EF4-FFF2-40B4-BE49-F238E27FC236}">
                  <a16:creationId xmlns:a16="http://schemas.microsoft.com/office/drawing/2014/main" id="{BA6DF27A-5E5C-45E6-A4CC-0534DDBB5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8BB699E4-4A37-4396-BD6A-8484C87B0D4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26549F-B9A3-48D9-C0C5-B814FF5ACF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182" y="5824"/>
            <a:ext cx="12255517" cy="1021691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7095" y="1097915"/>
            <a:ext cx="11795829" cy="533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25BFFDC-A987-B79F-6452-66999D41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326" y="168134"/>
            <a:ext cx="9476501" cy="682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8EB30-0023-4C84-B5B8-643EE3CB7C9B}"/>
              </a:ext>
            </a:extLst>
          </p:cNvPr>
          <p:cNvPicPr/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" y="6458445"/>
            <a:ext cx="9984026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5" y="0"/>
            <a:ext cx="12309568" cy="6948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4CA504-D6BB-4936-A56D-FBBA1347A1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B02954-AC96-4EC3-9789-A14A89F506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F90F31-B938-4D8B-89D9-124F5A6816F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1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em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57.emf"/><Relationship Id="rId10" Type="http://schemas.openxmlformats.org/officeDocument/2006/relationships/image" Target="../media/image88.png"/><Relationship Id="rId4" Type="http://schemas.microsoft.com/office/2007/relationships/hdphoto" Target="../media/hdphoto3.wdp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93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microsoft.com/office/2007/relationships/hdphoto" Target="../media/hdphoto4.wdp"/><Relationship Id="rId9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96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8.jpeg"/><Relationship Id="rId11" Type="http://schemas.openxmlformats.org/officeDocument/2006/relationships/image" Target="../media/image100.png"/><Relationship Id="rId5" Type="http://schemas.microsoft.com/office/2007/relationships/hdphoto" Target="../media/hdphoto5.wdp"/><Relationship Id="rId10" Type="http://schemas.openxmlformats.org/officeDocument/2006/relationships/image" Target="../media/image58.emf"/><Relationship Id="rId4" Type="http://schemas.openxmlformats.org/officeDocument/2006/relationships/image" Target="../media/image97.png"/><Relationship Id="rId9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6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57.emf"/><Relationship Id="rId4" Type="http://schemas.openxmlformats.org/officeDocument/2006/relationships/image" Target="../media/image58.emf"/><Relationship Id="rId9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2449011"/>
            <a:ext cx="11913401" cy="255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820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ESA 13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ADVANCED TRAINING COURSE ON </a:t>
            </a:r>
          </a:p>
          <a:p>
            <a:pPr marL="0" marR="0" lvl="0" indent="0" algn="l" defTabSz="8820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 REMOTE SENSING: ❄ Snow &amp; Glaciers</a:t>
            </a:r>
          </a:p>
          <a:p>
            <a:pPr marL="0" marR="0" lvl="0" indent="0" algn="l" defTabSz="8820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820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Status Session introduction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02E4AC2C-2387-F57F-C78C-DAC6AE6D7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706" y="5224144"/>
            <a:ext cx="512369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Volden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 hidden="1">
            <a:extLst>
              <a:ext uri="{FF2B5EF4-FFF2-40B4-BE49-F238E27FC236}">
                <a16:creationId xmlns:a16="http://schemas.microsoft.com/office/drawing/2014/main" id="{1F17E790-7BF6-6389-E04F-FE7641A84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3192" r="1790" b="5870"/>
          <a:stretch/>
        </p:blipFill>
        <p:spPr>
          <a:xfrm>
            <a:off x="150485" y="862885"/>
            <a:ext cx="11957711" cy="5644594"/>
          </a:xfrm>
          <a:custGeom>
            <a:avLst/>
            <a:gdLst>
              <a:gd name="connsiteX0" fmla="*/ 376989 w 11957711"/>
              <a:gd name="connsiteY0" fmla="*/ 0 h 5667297"/>
              <a:gd name="connsiteX1" fmla="*/ 11580722 w 11957711"/>
              <a:gd name="connsiteY1" fmla="*/ 0 h 5667297"/>
              <a:gd name="connsiteX2" fmla="*/ 11957711 w 11957711"/>
              <a:gd name="connsiteY2" fmla="*/ 376989 h 5667297"/>
              <a:gd name="connsiteX3" fmla="*/ 11957711 w 11957711"/>
              <a:gd name="connsiteY3" fmla="*/ 5290308 h 5667297"/>
              <a:gd name="connsiteX4" fmla="*/ 11580722 w 11957711"/>
              <a:gd name="connsiteY4" fmla="*/ 5667297 h 5667297"/>
              <a:gd name="connsiteX5" fmla="*/ 376989 w 11957711"/>
              <a:gd name="connsiteY5" fmla="*/ 5667297 h 5667297"/>
              <a:gd name="connsiteX6" fmla="*/ 0 w 11957711"/>
              <a:gd name="connsiteY6" fmla="*/ 5290308 h 5667297"/>
              <a:gd name="connsiteX7" fmla="*/ 0 w 11957711"/>
              <a:gd name="connsiteY7" fmla="*/ 376989 h 5667297"/>
              <a:gd name="connsiteX8" fmla="*/ 376989 w 11957711"/>
              <a:gd name="connsiteY8" fmla="*/ 0 h 566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57711" h="5667297">
                <a:moveTo>
                  <a:pt x="376989" y="0"/>
                </a:moveTo>
                <a:lnTo>
                  <a:pt x="11580722" y="0"/>
                </a:lnTo>
                <a:cubicBezTo>
                  <a:pt x="11788927" y="0"/>
                  <a:pt x="11957711" y="168784"/>
                  <a:pt x="11957711" y="376989"/>
                </a:cubicBezTo>
                <a:lnTo>
                  <a:pt x="11957711" y="5290308"/>
                </a:lnTo>
                <a:cubicBezTo>
                  <a:pt x="11957711" y="5498513"/>
                  <a:pt x="11788927" y="5667297"/>
                  <a:pt x="11580722" y="5667297"/>
                </a:cubicBezTo>
                <a:lnTo>
                  <a:pt x="376989" y="5667297"/>
                </a:lnTo>
                <a:cubicBezTo>
                  <a:pt x="168784" y="5667297"/>
                  <a:pt x="0" y="5498513"/>
                  <a:pt x="0" y="5290308"/>
                </a:cubicBezTo>
                <a:lnTo>
                  <a:pt x="0" y="376989"/>
                </a:lnTo>
                <a:cubicBezTo>
                  <a:pt x="0" y="168784"/>
                  <a:pt x="168784" y="0"/>
                  <a:pt x="376989" y="0"/>
                </a:cubicBezTo>
                <a:close/>
              </a:path>
            </a:pathLst>
          </a:cu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0794CA3-5176-4DE0-9EC9-B84F54E4998A}"/>
              </a:ext>
            </a:extLst>
          </p:cNvPr>
          <p:cNvSpPr/>
          <p:nvPr/>
        </p:nvSpPr>
        <p:spPr>
          <a:xfrm>
            <a:off x="6563511" y="3368206"/>
            <a:ext cx="5490176" cy="3100482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2A0EC-73A9-4A1B-BC48-CC530597A4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3" r="7467"/>
          <a:stretch/>
        </p:blipFill>
        <p:spPr>
          <a:xfrm>
            <a:off x="8371694" y="1049877"/>
            <a:ext cx="3660441" cy="2225914"/>
          </a:xfrm>
          <a:prstGeom prst="rect">
            <a:avLst/>
          </a:prstGeom>
          <a:solidFill>
            <a:srgbClr val="001B37"/>
          </a:solidFill>
          <a:ln w="22225">
            <a:solidFill>
              <a:srgbClr val="FFC000"/>
            </a:solidFill>
          </a:ln>
          <a:effectLst>
            <a:reflection blurRad="101600" stA="67000" endPos="20000" dir="5400000" sy="-100000" algn="bl" rotWithShape="0"/>
          </a:effectLst>
        </p:spPr>
      </p:pic>
      <p:pic>
        <p:nvPicPr>
          <p:cNvPr id="10" name="Picture 6" descr="Stream Systems">
            <a:extLst>
              <a:ext uri="{FF2B5EF4-FFF2-40B4-BE49-F238E27FC236}">
                <a16:creationId xmlns:a16="http://schemas.microsoft.com/office/drawing/2014/main" id="{771ABF7B-B11B-4A9F-BBF9-EB86F5A5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45" y="1049877"/>
            <a:ext cx="3815850" cy="2225914"/>
          </a:xfrm>
          <a:prstGeom prst="rect">
            <a:avLst/>
          </a:prstGeom>
          <a:solidFill>
            <a:srgbClr val="0B1B2A"/>
          </a:solidFill>
          <a:ln w="22225">
            <a:solidFill>
              <a:srgbClr val="FFC000"/>
            </a:solidFill>
          </a:ln>
          <a:effectLst>
            <a:outerShdw blurRad="50800" dist="50800" dir="2700000" sx="101000" sy="101000" algn="tl" rotWithShape="0">
              <a:prstClr val="black">
                <a:alpha val="40000"/>
              </a:prstClr>
            </a:outerShdw>
            <a:reflection blurRad="101600" stA="67000" endPos="20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BC7D72-9AD4-4CDA-A955-E811DF9B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04" y="1049877"/>
            <a:ext cx="3957181" cy="222591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>
            <a:solidFill>
              <a:srgbClr val="00B0F0"/>
            </a:solidFill>
          </a:ln>
          <a:effectLst>
            <a:reflection blurRad="101600" stA="67000" endPos="20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34BEA5-0271-4BC3-94EB-D9C84FAC9E07}"/>
              </a:ext>
            </a:extLst>
          </p:cNvPr>
          <p:cNvSpPr txBox="1"/>
          <p:nvPr/>
        </p:nvSpPr>
        <p:spPr>
          <a:xfrm>
            <a:off x="212800" y="147411"/>
            <a:ext cx="10702849" cy="522863"/>
          </a:xfrm>
          <a:prstGeom prst="rect">
            <a:avLst/>
          </a:prstGeom>
          <a:noFill/>
          <a:effectLst/>
        </p:spPr>
        <p:txBody>
          <a:bodyPr wrap="square" lIns="121567" tIns="60783" rIns="121567" bIns="60783" rtlCol="0">
            <a:spAutoFit/>
          </a:bodyPr>
          <a:lstStyle/>
          <a:p>
            <a:pPr marL="0" marR="0" lvl="0" indent="0" algn="l" defTabSz="12158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ESA EO Activities in Different Locations: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ESRIN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,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ESTEC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,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ECSAT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7EB73-D566-43B7-9291-D227006F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563" y="3853815"/>
            <a:ext cx="2520000" cy="2520000"/>
          </a:xfrm>
          <a:prstGeom prst="roundRect">
            <a:avLst>
              <a:gd name="adj" fmla="val 11547"/>
            </a:avLst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  <a:effectLst>
            <a:outerShdw blurRad="50800" dist="50800" dir="2700000" sx="101000" sy="101000" algn="tl" rotWithShape="0">
              <a:prstClr val="black">
                <a:alpha val="40000"/>
              </a:prstClr>
            </a:outerShdw>
            <a:reflection blurRad="152400" stA="52000" endA="300" endPos="20000" dir="5400000" sy="-100000" algn="bl" rotWithShape="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FB2DB0-EEA7-41F6-8CDD-E009ED3F9FCF}"/>
              </a:ext>
            </a:extLst>
          </p:cNvPr>
          <p:cNvSpPr txBox="1"/>
          <p:nvPr/>
        </p:nvSpPr>
        <p:spPr>
          <a:xfrm>
            <a:off x="1037300" y="664539"/>
            <a:ext cx="2816347" cy="399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1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MS PGothic" charset="-128"/>
                <a:cs typeface="+mn-cs"/>
              </a:rPr>
              <a:t>Building satellites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E6F699-E009-43B2-9E85-12B82764D789}"/>
              </a:ext>
            </a:extLst>
          </p:cNvPr>
          <p:cNvSpPr txBox="1"/>
          <p:nvPr/>
        </p:nvSpPr>
        <p:spPr>
          <a:xfrm>
            <a:off x="5079031" y="664539"/>
            <a:ext cx="2816347" cy="399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1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5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S PGothic" charset="-128"/>
                <a:cs typeface="+mn-cs"/>
              </a:rPr>
              <a:t>Managing Missions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4879-EA38-4B2E-8D65-C7F1CB70DB72}"/>
              </a:ext>
            </a:extLst>
          </p:cNvPr>
          <p:cNvSpPr txBox="1"/>
          <p:nvPr/>
        </p:nvSpPr>
        <p:spPr>
          <a:xfrm>
            <a:off x="8443106" y="664539"/>
            <a:ext cx="3537682" cy="399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5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S PGothic" charset="-128"/>
                <a:cs typeface="+mn-cs"/>
              </a:rPr>
              <a:t>Cal/Val &amp; Data Distribution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B2E955-0BEE-40F7-A7A2-0701BEA68B64}"/>
              </a:ext>
            </a:extLst>
          </p:cNvPr>
          <p:cNvSpPr txBox="1"/>
          <p:nvPr/>
        </p:nvSpPr>
        <p:spPr>
          <a:xfrm>
            <a:off x="9373631" y="3398602"/>
            <a:ext cx="2569867" cy="399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5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MS PGothic" charset="-128"/>
                <a:cs typeface="+mn-cs"/>
              </a:rPr>
              <a:t>Commercialisation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DEB7C-C85F-689D-0608-928C95B2B711}"/>
              </a:ext>
            </a:extLst>
          </p:cNvPr>
          <p:cNvGrpSpPr/>
          <p:nvPr/>
        </p:nvGrpSpPr>
        <p:grpSpPr>
          <a:xfrm>
            <a:off x="179202" y="3368206"/>
            <a:ext cx="6296804" cy="3100482"/>
            <a:chOff x="162533" y="3368206"/>
            <a:chExt cx="6296804" cy="310048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BE410-C5B2-4649-8711-B1C71EF7D6DE}"/>
                </a:ext>
              </a:extLst>
            </p:cNvPr>
            <p:cNvSpPr/>
            <p:nvPr/>
          </p:nvSpPr>
          <p:spPr>
            <a:xfrm>
              <a:off x="162533" y="3368206"/>
              <a:ext cx="6296804" cy="3100482"/>
            </a:xfrm>
            <a:prstGeom prst="rect">
              <a:avLst/>
            </a:prstGeom>
            <a:solidFill>
              <a:schemeClr val="tx2">
                <a:lumMod val="50000"/>
                <a:alpha val="3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19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6" name="Picture 2" descr="ESA - Science for society">
              <a:extLst>
                <a:ext uri="{FF2B5EF4-FFF2-40B4-BE49-F238E27FC236}">
                  <a16:creationId xmlns:a16="http://schemas.microsoft.com/office/drawing/2014/main" id="{65E15730-5854-46EA-BFB3-65406365F8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1" t="-263" r="15132" b="20233"/>
            <a:stretch/>
          </p:blipFill>
          <p:spPr bwMode="auto">
            <a:xfrm>
              <a:off x="219124" y="3428999"/>
              <a:ext cx="2660201" cy="2021730"/>
            </a:xfrm>
            <a:prstGeom prst="roundRect">
              <a:avLst>
                <a:gd name="adj" fmla="val 8907"/>
              </a:avLst>
            </a:prstGeom>
            <a:solidFill>
              <a:srgbClr val="0B1B2A"/>
            </a:solidFill>
            <a:ln w="22225">
              <a:solidFill>
                <a:srgbClr val="FFC000"/>
              </a:solidFill>
            </a:ln>
            <a:effectLst>
              <a:outerShdw blurRad="50800" dist="50800" dir="2700000" sx="101000" sy="101000" algn="tl" rotWithShape="0">
                <a:prstClr val="black">
                  <a:alpha val="40000"/>
                </a:prstClr>
              </a:outerShdw>
              <a:reflection blurRad="152400" stA="52000" endA="300" endPos="480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28FF5CB-EFAE-4C72-93D3-C6598CCB9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000" t="-296" r="14570" b="13120"/>
            <a:stretch/>
          </p:blipFill>
          <p:spPr>
            <a:xfrm>
              <a:off x="1250275" y="3826641"/>
              <a:ext cx="2531005" cy="20217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2225">
              <a:solidFill>
                <a:srgbClr val="FFC000"/>
              </a:solidFill>
            </a:ln>
            <a:effectLst>
              <a:reflection blurRad="152400" stA="52000" endA="300" endPos="44000" dir="5400000" sy="-100000" algn="bl" rotWithShape="0"/>
            </a:effectLst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32F9F6D-77D0-4EFF-B0BD-02303710B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458" t="10615" r="19981" b="5231"/>
            <a:stretch/>
          </p:blipFill>
          <p:spPr>
            <a:xfrm>
              <a:off x="2350880" y="4235882"/>
              <a:ext cx="2472718" cy="1918473"/>
            </a:xfrm>
            <a:prstGeom prst="roundRect">
              <a:avLst>
                <a:gd name="adj" fmla="val 8130"/>
              </a:avLst>
            </a:prstGeom>
            <a:ln w="22225">
              <a:solidFill>
                <a:srgbClr val="FFC000"/>
              </a:solidFill>
            </a:ln>
            <a:effectLst>
              <a:innerShdw blurRad="114300" dist="50800">
                <a:srgbClr val="000000">
                  <a:alpha val="0"/>
                </a:srgbClr>
              </a:innerShdw>
              <a:reflection blurRad="127000" stA="61000" endPos="24000" dir="5400000" sy="-100000" algn="bl" rotWithShape="0"/>
            </a:effectLst>
          </p:spPr>
        </p:pic>
        <p:pic>
          <p:nvPicPr>
            <p:cNvPr id="71" name="Picture 2" descr="Flag of Europe - Wikipedia">
              <a:extLst>
                <a:ext uri="{FF2B5EF4-FFF2-40B4-BE49-F238E27FC236}">
                  <a16:creationId xmlns:a16="http://schemas.microsoft.com/office/drawing/2014/main" id="{78BC47E3-5D75-4405-B24F-E8BC896BE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063" y="5759474"/>
              <a:ext cx="453706" cy="2952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BF1EDF0-5DC5-4898-B316-3BC88665AFAB}"/>
                </a:ext>
              </a:extLst>
            </p:cNvPr>
            <p:cNvSpPr/>
            <p:nvPr/>
          </p:nvSpPr>
          <p:spPr>
            <a:xfrm>
              <a:off x="2335330" y="4208117"/>
              <a:ext cx="1640581" cy="3656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1931" rtl="0" eaLnBrk="1" fontAlgn="base" latinLnBrk="0" hangingPunct="1">
                <a:lnSpc>
                  <a:spcPct val="100000"/>
                </a:lnSpc>
                <a:spcBef>
                  <a:spcPts val="59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Digital Twins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85FCBB-84DC-4D38-919F-7000BAD0288A}"/>
                </a:ext>
              </a:extLst>
            </p:cNvPr>
            <p:cNvSpPr txBox="1"/>
            <p:nvPr/>
          </p:nvSpPr>
          <p:spPr>
            <a:xfrm>
              <a:off x="3975914" y="3395466"/>
              <a:ext cx="2357730" cy="399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19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5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MS PGothic" charset="-128"/>
                  <a:cs typeface="+mn-cs"/>
                </a:rPr>
                <a:t>Applying the Data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AE6D0-22CA-4FEE-924F-0B40C830D11A}"/>
                </a:ext>
              </a:extLst>
            </p:cNvPr>
            <p:cNvSpPr txBox="1"/>
            <p:nvPr/>
          </p:nvSpPr>
          <p:spPr>
            <a:xfrm>
              <a:off x="220787" y="3428999"/>
              <a:ext cx="2594060" cy="368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19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MS PGothic" charset="-128"/>
                  <a:cs typeface="+mn-cs"/>
                </a:rPr>
                <a:t>Earth System Science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0E44CE-45C2-43D8-8AA1-52D02A863CDF}"/>
                </a:ext>
              </a:extLst>
            </p:cNvPr>
            <p:cNvSpPr txBox="1"/>
            <p:nvPr/>
          </p:nvSpPr>
          <p:spPr>
            <a:xfrm>
              <a:off x="1224974" y="3833742"/>
              <a:ext cx="2915080" cy="368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19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MS PGothic" charset="-128"/>
                  <a:cs typeface="+mn-cs"/>
                </a:rPr>
                <a:t>Emergency Response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C4E9EF-6627-42B2-8D81-E2F2C278C6DA}"/>
                </a:ext>
              </a:extLst>
            </p:cNvPr>
            <p:cNvGrpSpPr/>
            <p:nvPr/>
          </p:nvGrpSpPr>
          <p:grpSpPr>
            <a:xfrm>
              <a:off x="3750563" y="4496751"/>
              <a:ext cx="2643243" cy="1906397"/>
              <a:chOff x="2391965" y="4291210"/>
              <a:chExt cx="2748890" cy="2030886"/>
            </a:xfrm>
          </p:grpSpPr>
          <p:pic>
            <p:nvPicPr>
              <p:cNvPr id="1026" name="Picture 2" descr="ESA - Monitoring climate change from space">
                <a:extLst>
                  <a:ext uri="{FF2B5EF4-FFF2-40B4-BE49-F238E27FC236}">
                    <a16:creationId xmlns:a16="http://schemas.microsoft.com/office/drawing/2014/main" id="{CBB39ADD-8310-4CB9-A51D-52412D602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74" t="2220" r="2191" b="405"/>
              <a:stretch/>
            </p:blipFill>
            <p:spPr bwMode="auto">
              <a:xfrm>
                <a:off x="2391965" y="4342096"/>
                <a:ext cx="2743200" cy="1980000"/>
              </a:xfrm>
              <a:prstGeom prst="roundRect">
                <a:avLst>
                  <a:gd name="adj" fmla="val 6551"/>
                </a:avLst>
              </a:prstGeom>
              <a:solidFill>
                <a:srgbClr val="000000"/>
              </a:solidFill>
              <a:ln w="22225">
                <a:solidFill>
                  <a:srgbClr val="92D050"/>
                </a:solidFill>
              </a:ln>
              <a:effectLst>
                <a:reflection blurRad="152400" stA="44000" endPos="17000" dist="5000" dir="5400000" sy="-100000" algn="bl" rotWithShape="0"/>
              </a:effec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E84C3B8-74F5-4868-BF29-4F64E26F24AC}"/>
                  </a:ext>
                </a:extLst>
              </p:cNvPr>
              <p:cNvSpPr/>
              <p:nvPr/>
            </p:nvSpPr>
            <p:spPr>
              <a:xfrm>
                <a:off x="4598137" y="4351200"/>
                <a:ext cx="542718" cy="271116"/>
              </a:xfrm>
              <a:prstGeom prst="roundRect">
                <a:avLst>
                  <a:gd name="adj" fmla="val 40278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19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5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70F8743-63EB-4C77-B64F-7BAB3727131D}"/>
                  </a:ext>
                </a:extLst>
              </p:cNvPr>
              <p:cNvSpPr/>
              <p:nvPr/>
            </p:nvSpPr>
            <p:spPr>
              <a:xfrm>
                <a:off x="4585437" y="6148921"/>
                <a:ext cx="542718" cy="170630"/>
              </a:xfrm>
              <a:prstGeom prst="roundRect">
                <a:avLst>
                  <a:gd name="adj" fmla="val 40278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19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5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6CE94C-D564-4AC7-85B9-D2A7A182157A}"/>
                  </a:ext>
                </a:extLst>
              </p:cNvPr>
              <p:cNvSpPr txBox="1"/>
              <p:nvPr/>
            </p:nvSpPr>
            <p:spPr>
              <a:xfrm>
                <a:off x="2587143" y="4291210"/>
                <a:ext cx="2352849" cy="391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19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95" b="1" i="0" u="none" strike="noStrike" kern="1200" cap="none" spc="0" normalizeH="0" baseline="0" noProof="0">
                    <a:ln>
                      <a:noFill/>
                    </a:ln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/>
                    <a:ea typeface="MS PGothic" charset="-128"/>
                    <a:cs typeface="+mn-cs"/>
                  </a:rPr>
                  <a:t>Climate Change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49B1582-D9AC-4364-8AF4-DEC3BE7A505C}"/>
              </a:ext>
            </a:extLst>
          </p:cNvPr>
          <p:cNvSpPr txBox="1"/>
          <p:nvPr/>
        </p:nvSpPr>
        <p:spPr>
          <a:xfrm>
            <a:off x="6878521" y="3398602"/>
            <a:ext cx="2166094" cy="399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5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MS PGothic" charset="-128"/>
                <a:cs typeface="+mn-cs"/>
              </a:rPr>
              <a:t>Innovation</a:t>
            </a:r>
          </a:p>
        </p:txBody>
      </p:sp>
      <p:pic>
        <p:nvPicPr>
          <p:cNvPr id="35" name="Picture 2" descr="Φ-lab">
            <a:extLst>
              <a:ext uri="{FF2B5EF4-FFF2-40B4-BE49-F238E27FC236}">
                <a16:creationId xmlns:a16="http://schemas.microsoft.com/office/drawing/2014/main" id="{2C7C7DA9-BBCE-42FE-A786-3A10B5FD2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18" t="1330" r="20875" b="-1"/>
          <a:stretch/>
        </p:blipFill>
        <p:spPr bwMode="auto">
          <a:xfrm>
            <a:off x="6701568" y="3853816"/>
            <a:ext cx="2520000" cy="2521357"/>
          </a:xfrm>
          <a:prstGeom prst="roundRect">
            <a:avLst>
              <a:gd name="adj" fmla="val 11547"/>
            </a:avLst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  <a:effectLst>
            <a:outerShdw blurRad="50800" dist="50800" dir="2700000" sx="101000" sy="101000" algn="tl" rotWithShape="0">
              <a:prstClr val="black">
                <a:alpha val="40000"/>
              </a:prstClr>
            </a:outerShdw>
            <a:reflection blurRad="152400" stA="52000" endA="300" endPos="20000" dir="5400000" sy="-100000" algn="bl" rotWithShape="0"/>
          </a:effec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91F844A9-ED1B-48CA-8653-14211C360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809" y="5500295"/>
            <a:ext cx="2557521" cy="87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902" rIns="35902">
            <a:spAutoFit/>
          </a:bodyPr>
          <a:lstStyle>
            <a:lvl1pPr marL="2857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marL="0" marR="0" lvl="0" indent="0" algn="ctr" defTabSz="12158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altLang="en-US" sz="1895" b="1" i="0" u="none" strike="noStrike" kern="1200" cap="none" spc="-50" normalizeH="0" baseline="0" noProof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Accelerate the future of EO with cutting edge research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83D039-67D0-4EA0-8563-51E46D9E082B}"/>
              </a:ext>
            </a:extLst>
          </p:cNvPr>
          <p:cNvSpPr txBox="1"/>
          <p:nvPr/>
        </p:nvSpPr>
        <p:spPr>
          <a:xfrm>
            <a:off x="7018892" y="3838575"/>
            <a:ext cx="18853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9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194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S PGothic" charset="-128"/>
                <a:cs typeface="Arial" panose="020B0604020202020204" pitchFamily="34" charset="0"/>
              </a:rPr>
              <a:t>Φ-</a:t>
            </a:r>
            <a:r>
              <a:rPr kumimoji="0" lang="fr-FR" sz="2194" b="1" i="0" u="none" strike="noStrike" kern="1200" cap="none" spc="0" normalizeH="0" baseline="0" noProof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S PGothic" charset="-128"/>
                <a:cs typeface="Arial" panose="020B0604020202020204" pitchFamily="34" charset="0"/>
              </a:rPr>
              <a:t>lab</a:t>
            </a:r>
            <a:r>
              <a:rPr kumimoji="0" lang="fr-FR" sz="2194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S PGothic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C8248FF-9072-48B6-BB04-4D19A3906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DB194CC-A5EB-4438-BBD6-D43A69D75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6FD04C-24BD-4805-3A89-7EB9FD25F730}"/>
              </a:ext>
            </a:extLst>
          </p:cNvPr>
          <p:cNvSpPr txBox="1"/>
          <p:nvPr/>
        </p:nvSpPr>
        <p:spPr>
          <a:xfrm>
            <a:off x="9474961" y="3838575"/>
            <a:ext cx="2367204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9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94" b="1" i="0" u="none" strike="noStrike" kern="1200" cap="none" spc="0" normalizeH="0" baseline="0" noProof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S PGothic" charset="-128"/>
                <a:cs typeface="Arial" panose="020B0604020202020204" pitchFamily="34" charset="0"/>
              </a:rPr>
              <a:t>InCubed</a:t>
            </a:r>
            <a:endParaRPr kumimoji="0" lang="fr-FR" sz="2194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MS PGothic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1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A9E9A5-E066-8BF3-F4BF-EE3AC07A42A8}"/>
              </a:ext>
            </a:extLst>
          </p:cNvPr>
          <p:cNvGrpSpPr/>
          <p:nvPr/>
        </p:nvGrpSpPr>
        <p:grpSpPr>
          <a:xfrm>
            <a:off x="16669" y="0"/>
            <a:ext cx="12191998" cy="6858000"/>
            <a:chOff x="0" y="0"/>
            <a:chExt cx="12191998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F7DE50-0982-A32C-9A0E-4C13E83C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08B52-E7AA-5E08-DE2B-DC76077AA23E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9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388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7" name="!!Picture 25">
            <a:extLst>
              <a:ext uri="{FF2B5EF4-FFF2-40B4-BE49-F238E27FC236}">
                <a16:creationId xmlns:a16="http://schemas.microsoft.com/office/drawing/2014/main" id="{1F66683B-8DB7-8D23-6002-C8F1778FFB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7294479">
            <a:off x="428935" y="3277772"/>
            <a:ext cx="3361187" cy="339031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58D42CC-D2AC-0CDF-1F79-D37E05762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0"/>
            <a:ext cx="12192000" cy="68580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B9801BB-8B12-407F-873E-B25617916E68}"/>
              </a:ext>
            </a:extLst>
          </p:cNvPr>
          <p:cNvSpPr txBox="1"/>
          <p:nvPr/>
        </p:nvSpPr>
        <p:spPr>
          <a:xfrm>
            <a:off x="11696835" y="6171090"/>
            <a:ext cx="405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C32E3D-F567-9D44-AEB7-1E424BE7C02A}" type="slidenum"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2B0D66E-56AC-46A5-A2D0-398D876A4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569" y="-2"/>
            <a:ext cx="1689100" cy="876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F55CE6-D461-4ACE-934C-A3D7641D5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62539AD-15B1-48ED-AB9D-E034F211C5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5" name="!!ESA EO">
            <a:extLst>
              <a:ext uri="{FF2B5EF4-FFF2-40B4-BE49-F238E27FC236}">
                <a16:creationId xmlns:a16="http://schemas.microsoft.com/office/drawing/2014/main" id="{F27DFFFA-6294-AAFC-851D-D4464160EF6D}"/>
              </a:ext>
            </a:extLst>
          </p:cNvPr>
          <p:cNvSpPr/>
          <p:nvPr/>
        </p:nvSpPr>
        <p:spPr>
          <a:xfrm>
            <a:off x="281168" y="158642"/>
            <a:ext cx="7061334" cy="89269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ESA’s Earth Observation Missions</a:t>
            </a:r>
          </a:p>
        </p:txBody>
      </p:sp>
      <p:sp>
        <p:nvSpPr>
          <p:cNvPr id="3" name="!!Rounded Rectangle 4">
            <a:extLst>
              <a:ext uri="{FF2B5EF4-FFF2-40B4-BE49-F238E27FC236}">
                <a16:creationId xmlns:a16="http://schemas.microsoft.com/office/drawing/2014/main" id="{02AE7C06-22E0-93D9-31B8-4F91CD869F12}"/>
              </a:ext>
            </a:extLst>
          </p:cNvPr>
          <p:cNvSpPr/>
          <p:nvPr/>
        </p:nvSpPr>
        <p:spPr>
          <a:xfrm>
            <a:off x="9653473" y="924867"/>
            <a:ext cx="2387770" cy="1901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Satellites</a:t>
            </a:r>
            <a:endParaRPr kumimoji="0" lang="en-GB" sz="265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Heritage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08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Operational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12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Developing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39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Preparing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18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Total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Verdana"/>
                <a:cs typeface="Verdana"/>
              </a:rPr>
              <a:t>77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esEs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44C55-4006-08DF-B1B3-C799C23A8FE4}"/>
              </a:ext>
            </a:extLst>
          </p:cNvPr>
          <p:cNvSpPr txBox="1"/>
          <p:nvPr/>
        </p:nvSpPr>
        <p:spPr>
          <a:xfrm>
            <a:off x="382833" y="3453163"/>
            <a:ext cx="3600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World-class Earth Observation systems developed with European and global partners to address scientific &amp; societal challenges</a:t>
            </a:r>
          </a:p>
        </p:txBody>
      </p:sp>
    </p:spTree>
    <p:extLst>
      <p:ext uri="{BB962C8B-B14F-4D97-AF65-F5344CB8AC3E}">
        <p14:creationId xmlns:p14="http://schemas.microsoft.com/office/powerpoint/2010/main" val="23832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xpansion missions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8EFF88C-EE67-2E60-1CC8-7B99F2F5E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3" y="-1"/>
            <a:ext cx="12271698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61C316-8268-E57A-11D9-E0EB75F536BA}"/>
              </a:ext>
            </a:extLst>
          </p:cNvPr>
          <p:cNvGrpSpPr/>
          <p:nvPr/>
        </p:nvGrpSpPr>
        <p:grpSpPr>
          <a:xfrm>
            <a:off x="16670" y="1"/>
            <a:ext cx="12192001" cy="6857999"/>
            <a:chOff x="0" y="0"/>
            <a:chExt cx="12192001" cy="6857999"/>
          </a:xfrm>
        </p:grpSpPr>
        <p:pic>
          <p:nvPicPr>
            <p:cNvPr id="2" name="!! Copernicus">
              <a:extLst>
                <a:ext uri="{FF2B5EF4-FFF2-40B4-BE49-F238E27FC236}">
                  <a16:creationId xmlns:a16="http://schemas.microsoft.com/office/drawing/2014/main" id="{BFE3034E-7416-9CC3-370A-69F06C1C9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t="851" r="2258" b="90923"/>
            <a:stretch/>
          </p:blipFill>
          <p:spPr>
            <a:xfrm>
              <a:off x="0" y="0"/>
              <a:ext cx="12192001" cy="565404"/>
            </a:xfrm>
            <a:prstGeom prst="rect">
              <a:avLst/>
            </a:prstGeom>
            <a:solidFill>
              <a:srgbClr val="040A16"/>
            </a:solidFill>
          </p:spPr>
        </p:pic>
        <p:pic>
          <p:nvPicPr>
            <p:cNvPr id="39" name="!! Copernicus">
              <a:extLst>
                <a:ext uri="{FF2B5EF4-FFF2-40B4-BE49-F238E27FC236}">
                  <a16:creationId xmlns:a16="http://schemas.microsoft.com/office/drawing/2014/main" id="{3C7A1E14-6E05-4718-AEAA-021CC80EE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r="2258" b="3823"/>
            <a:stretch/>
          </p:blipFill>
          <p:spPr>
            <a:xfrm>
              <a:off x="0" y="246742"/>
              <a:ext cx="12192001" cy="6611257"/>
            </a:xfrm>
            <a:prstGeom prst="rect">
              <a:avLst/>
            </a:prstGeom>
            <a:solidFill>
              <a:srgbClr val="040A16"/>
            </a:solidFill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572CD-4D5E-4B11-9DE7-A088F945F7A8}"/>
              </a:ext>
            </a:extLst>
          </p:cNvPr>
          <p:cNvGrpSpPr/>
          <p:nvPr/>
        </p:nvGrpSpPr>
        <p:grpSpPr>
          <a:xfrm>
            <a:off x="369946" y="1756608"/>
            <a:ext cx="8273195" cy="4255930"/>
            <a:chOff x="150076" y="1749902"/>
            <a:chExt cx="8286230" cy="42626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l="821" t="2642" r="4435" b="2685"/>
            <a:stretch/>
          </p:blipFill>
          <p:spPr>
            <a:xfrm>
              <a:off x="150076" y="1749902"/>
              <a:ext cx="8286230" cy="4262636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  <a:effectLst>
              <a:reflection blurRad="101600" stA="49000" endPos="21000" dist="5000" dir="5400000" sy="-100000" algn="bl" rotWithShape="0"/>
              <a:softEdge rad="50800"/>
            </a:effectLst>
          </p:spPr>
        </p:pic>
        <p:sp>
          <p:nvSpPr>
            <p:cNvPr id="3" name="Oval 2"/>
            <p:cNvSpPr/>
            <p:nvPr/>
          </p:nvSpPr>
          <p:spPr>
            <a:xfrm>
              <a:off x="4942739" y="4316161"/>
              <a:ext cx="65647" cy="78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D85C1D7-B65D-4BE8-84B1-2B2C8749899E}"/>
                </a:ext>
              </a:extLst>
            </p:cNvPr>
            <p:cNvSpPr>
              <a:spLocks/>
            </p:cNvSpPr>
            <p:nvPr/>
          </p:nvSpPr>
          <p:spPr>
            <a:xfrm>
              <a:off x="354805" y="2157413"/>
              <a:ext cx="90000" cy="102393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8DDF210-CFF5-4A45-8231-3CC0CD76E1F3}"/>
              </a:ext>
            </a:extLst>
          </p:cNvPr>
          <p:cNvSpPr txBox="1"/>
          <p:nvPr/>
        </p:nvSpPr>
        <p:spPr>
          <a:xfrm>
            <a:off x="11696835" y="6171089"/>
            <a:ext cx="4058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C32E3D-F567-9D44-AEB7-1E424BE7C02A}" type="slidenum"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64A9EC-1C3A-B118-8A45-2DFC01166295}"/>
              </a:ext>
            </a:extLst>
          </p:cNvPr>
          <p:cNvGrpSpPr/>
          <p:nvPr/>
        </p:nvGrpSpPr>
        <p:grpSpPr>
          <a:xfrm>
            <a:off x="390350" y="3485178"/>
            <a:ext cx="7744356" cy="2514276"/>
            <a:chOff x="145081" y="3523278"/>
            <a:chExt cx="7744356" cy="25142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4EAD8-CB86-BA63-0959-F2BFB150B1C4}"/>
                </a:ext>
              </a:extLst>
            </p:cNvPr>
            <p:cNvSpPr txBox="1"/>
            <p:nvPr/>
          </p:nvSpPr>
          <p:spPr>
            <a:xfrm>
              <a:off x="145081" y="3523278"/>
              <a:ext cx="1380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charset="-128"/>
                  <a:cs typeface="Arial" panose="020B0604020202020204" pitchFamily="34" charset="0"/>
                </a:rPr>
                <a:t>2014 / 2016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985F2C-8D13-F5CF-2CA1-7AF0655B2EAC}"/>
                </a:ext>
              </a:extLst>
            </p:cNvPr>
            <p:cNvSpPr txBox="1"/>
            <p:nvPr/>
          </p:nvSpPr>
          <p:spPr>
            <a:xfrm>
              <a:off x="145081" y="5699000"/>
              <a:ext cx="1380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charset="-128"/>
                  <a:cs typeface="Arial" panose="020B0604020202020204" pitchFamily="34" charset="0"/>
                </a:rPr>
                <a:t>2015 / 2017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623F1E-5802-44AF-6018-34CE93444DAF}"/>
                </a:ext>
              </a:extLst>
            </p:cNvPr>
            <p:cNvSpPr txBox="1"/>
            <p:nvPr/>
          </p:nvSpPr>
          <p:spPr>
            <a:xfrm>
              <a:off x="2626129" y="3523278"/>
              <a:ext cx="1380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charset="-128"/>
                  <a:cs typeface="Arial" panose="020B0604020202020204" pitchFamily="34" charset="0"/>
                </a:rPr>
                <a:t>2016 / 2018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48DE56-DB8E-6D25-DB0F-8C84170465EF}"/>
                </a:ext>
              </a:extLst>
            </p:cNvPr>
            <p:cNvSpPr txBox="1"/>
            <p:nvPr/>
          </p:nvSpPr>
          <p:spPr>
            <a:xfrm>
              <a:off x="4812451" y="5699000"/>
              <a:ext cx="1380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charset="-128"/>
                  <a:cs typeface="Arial" panose="020B0604020202020204" pitchFamily="34" charset="0"/>
                </a:rPr>
                <a:t>2020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9DEEFA-4A03-31D8-652D-60BF435B6A74}"/>
                </a:ext>
              </a:extLst>
            </p:cNvPr>
            <p:cNvSpPr txBox="1"/>
            <p:nvPr/>
          </p:nvSpPr>
          <p:spPr>
            <a:xfrm>
              <a:off x="6508750" y="3523278"/>
              <a:ext cx="1380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charset="-128"/>
                  <a:cs typeface="Arial" panose="020B0604020202020204" pitchFamily="34" charset="0"/>
                </a:rPr>
                <a:t>2025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F0BDA9-4DBA-C759-AD44-DBFD73A073FF}"/>
                </a:ext>
              </a:extLst>
            </p:cNvPr>
            <p:cNvSpPr txBox="1"/>
            <p:nvPr/>
          </p:nvSpPr>
          <p:spPr>
            <a:xfrm>
              <a:off x="4812451" y="3523278"/>
              <a:ext cx="1380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charset="-128"/>
                  <a:cs typeface="Arial" panose="020B0604020202020204" pitchFamily="34" charset="0"/>
                </a:rPr>
                <a:t>2017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228987-2495-28DA-77BE-87CF2C96A6C1}"/>
                </a:ext>
              </a:extLst>
            </p:cNvPr>
            <p:cNvSpPr txBox="1"/>
            <p:nvPr/>
          </p:nvSpPr>
          <p:spPr>
            <a:xfrm>
              <a:off x="2626129" y="5699000"/>
              <a:ext cx="1380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charset="-128"/>
                  <a:cs typeface="Arial" panose="020B0604020202020204" pitchFamily="34" charset="0"/>
                </a:rPr>
                <a:t>2024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619C617D-13EF-48E7-8362-E09C95027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569" y="-2"/>
            <a:ext cx="1689100" cy="8763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F9B2D35-6539-4E18-8D86-64A71CF83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70852C2-308B-4CAC-93C9-7583AEFA2C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9737A498-E9A0-8FCF-04A7-35975716E56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524" y="128799"/>
            <a:ext cx="2333619" cy="75667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358E964-AFB1-45F7-8283-61201A7FF8C0}"/>
              </a:ext>
            </a:extLst>
          </p:cNvPr>
          <p:cNvSpPr txBox="1"/>
          <p:nvPr/>
        </p:nvSpPr>
        <p:spPr>
          <a:xfrm>
            <a:off x="232669" y="180001"/>
            <a:ext cx="8420328" cy="584753"/>
          </a:xfrm>
          <a:prstGeom prst="rect">
            <a:avLst/>
          </a:prstGeom>
          <a:noFill/>
          <a:effectLst/>
        </p:spPr>
        <p:txBody>
          <a:bodyPr wrap="square" lIns="121899" tIns="60949" rIns="121899" bIns="60949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-12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The Copernicus Sentinels</a:t>
            </a:r>
          </a:p>
        </p:txBody>
      </p:sp>
    </p:spTree>
    <p:extLst>
      <p:ext uri="{BB962C8B-B14F-4D97-AF65-F5344CB8AC3E}">
        <p14:creationId xmlns:p14="http://schemas.microsoft.com/office/powerpoint/2010/main" val="351395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618E-5537-7343-684E-45915A0C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B5F6F7-F0FF-03B9-0B2A-811ECC653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9BBAB-9520-F255-A3F5-B400DE4BA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24" name="Oval 23" hidden="1">
            <a:extLst>
              <a:ext uri="{FF2B5EF4-FFF2-40B4-BE49-F238E27FC236}">
                <a16:creationId xmlns:a16="http://schemas.microsoft.com/office/drawing/2014/main" id="{EB068329-E2AF-2BBC-BE92-728A3C0F4EE8}"/>
              </a:ext>
            </a:extLst>
          </p:cNvPr>
          <p:cNvSpPr/>
          <p:nvPr/>
        </p:nvSpPr>
        <p:spPr>
          <a:xfrm>
            <a:off x="2500669" y="2206173"/>
            <a:ext cx="7473600" cy="754742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44BC6-F40D-897B-1221-D0A38C620C25}"/>
              </a:ext>
            </a:extLst>
          </p:cNvPr>
          <p:cNvSpPr txBox="1"/>
          <p:nvPr/>
        </p:nvSpPr>
        <p:spPr>
          <a:xfrm>
            <a:off x="4403101" y="4937465"/>
            <a:ext cx="3505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7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2" charset="0"/>
                <a:ea typeface="MS PGothic" charset="-128"/>
              </a:rPr>
              <a:t>Strengthening</a:t>
            </a:r>
            <a:r>
              <a:rPr 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2" charset="0"/>
                <a:ea typeface="MS PGothic" charset="-128"/>
              </a:rPr>
              <a:t> </a:t>
            </a:r>
            <a:r>
              <a:rPr lang="en-US" sz="2000" b="1" spc="7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2" charset="0"/>
                <a:ea typeface="MS PGothic" charset="-128"/>
              </a:rPr>
              <a:t>Copernicus</a:t>
            </a:r>
          </a:p>
          <a:p>
            <a:pPr algn="ctr" defTabSz="9119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7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2" charset="0"/>
                <a:ea typeface="MS PGothic" charset="-128"/>
              </a:rPr>
              <a:t>Space Component with</a:t>
            </a:r>
            <a:endParaRPr lang="en-GB" sz="2000" b="1" spc="7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esEsa" panose="02000506030000020004" pitchFamily="2" charset="0"/>
              <a:ea typeface="MS PGothic" charset="-12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A427BC-1A46-097B-8047-AFECC0D47DED}"/>
              </a:ext>
            </a:extLst>
          </p:cNvPr>
          <p:cNvGrpSpPr/>
          <p:nvPr/>
        </p:nvGrpSpPr>
        <p:grpSpPr>
          <a:xfrm>
            <a:off x="2751389" y="3177812"/>
            <a:ext cx="6722560" cy="3687142"/>
            <a:chOff x="2405363" y="2191658"/>
            <a:chExt cx="7569480" cy="46732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3ABEDE-EF98-5C81-0ADF-5FA8B96EF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alphaModFix amt="97000"/>
            </a:blip>
            <a:stretch>
              <a:fillRect/>
            </a:stretch>
          </p:blipFill>
          <p:spPr>
            <a:xfrm>
              <a:off x="2405363" y="2207748"/>
              <a:ext cx="7569480" cy="465720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3E85410-2EC3-5B70-9D36-8FF3CEC9F7F4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b="38096"/>
            <a:stretch/>
          </p:blipFill>
          <p:spPr>
            <a:xfrm>
              <a:off x="2469486" y="2191658"/>
              <a:ext cx="7495200" cy="4673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0E3FFE-5F8C-C94C-64BE-ACDD20BF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9229" y="2632337"/>
              <a:ext cx="2322511" cy="1044725"/>
            </a:xfrm>
            <a:prstGeom prst="rect">
              <a:avLst/>
            </a:prstGeom>
            <a:effectLst>
              <a:reflection blurRad="152400" stA="58000" endPos="35000" dir="5400000" sy="-100000" algn="bl" rotWithShape="0"/>
            </a:effectLst>
          </p:spPr>
        </p:pic>
        <p:pic>
          <p:nvPicPr>
            <p:cNvPr id="20" name="Picture 2" descr="Copernicus programme">
              <a:extLst>
                <a:ext uri="{FF2B5EF4-FFF2-40B4-BE49-F238E27FC236}">
                  <a16:creationId xmlns:a16="http://schemas.microsoft.com/office/drawing/2014/main" id="{8CFC7037-2300-31EE-5092-28169AD3C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5178">
              <a:off x="7072875" y="4771780"/>
              <a:ext cx="1691131" cy="761887"/>
            </a:xfrm>
            <a:prstGeom prst="rect">
              <a:avLst/>
            </a:prstGeom>
            <a:noFill/>
            <a:effectLst>
              <a:reflection blurRad="127000" stA="59000" endPos="38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DB57B2-ED95-90CB-245F-05D87CA7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61748" y="2533945"/>
              <a:ext cx="1407887" cy="1267681"/>
            </a:xfrm>
            <a:prstGeom prst="rect">
              <a:avLst/>
            </a:prstGeom>
            <a:effectLst>
              <a:reflection blurRad="152400" stA="58000" endPos="35000" dir="5400000" sy="-100000" algn="bl" rotWithShape="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96C7A8-15B9-8A03-E04A-9F76925CBE8E}"/>
                </a:ext>
              </a:extLst>
            </p:cNvPr>
            <p:cNvSpPr txBox="1"/>
            <p:nvPr/>
          </p:nvSpPr>
          <p:spPr>
            <a:xfrm>
              <a:off x="3910126" y="3746561"/>
              <a:ext cx="1768524" cy="428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1931">
                <a:defRPr/>
              </a:pPr>
              <a:r>
                <a:rPr lang="en-GB" sz="1596" b="1">
                  <a:solidFill>
                    <a:srgbClr val="FEFFFF"/>
                  </a:solidFill>
                  <a:effectLst>
                    <a:outerShdw blurRad="38100" dist="63500" dir="2700000" algn="tl">
                      <a:srgbClr val="000000">
                        <a:alpha val="52000"/>
                      </a:srgbClr>
                    </a:outerShdw>
                  </a:effectLst>
                  <a:latin typeface="Arial" panose="020B0604020202020204"/>
                  <a:ea typeface="MS PGothic" charset="-128"/>
                </a:rPr>
                <a:t>Sentinel-1 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A2C182-23EB-64F5-3151-4313F4979CA9}"/>
                </a:ext>
              </a:extLst>
            </p:cNvPr>
            <p:cNvSpPr txBox="1"/>
            <p:nvPr/>
          </p:nvSpPr>
          <p:spPr>
            <a:xfrm>
              <a:off x="6926045" y="3877242"/>
              <a:ext cx="2310416" cy="428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1931">
                <a:defRPr/>
              </a:pPr>
              <a:r>
                <a:rPr lang="en-GB" sz="1596" b="1">
                  <a:solidFill>
                    <a:srgbClr val="FEFFFF"/>
                  </a:solidFill>
                  <a:effectLst>
                    <a:outerShdw blurRad="38100" dist="63500" dir="2700000" algn="tl">
                      <a:srgbClr val="000000">
                        <a:alpha val="52000"/>
                      </a:srgbClr>
                    </a:outerShdw>
                  </a:effectLst>
                  <a:latin typeface="Arial" panose="020B0604020202020204"/>
                  <a:ea typeface="MS PGothic" charset="-128"/>
                </a:rPr>
                <a:t>Sentinel-2 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B3FE3E-450D-8FF3-6728-6A60C96D2ED6}"/>
                </a:ext>
              </a:extLst>
            </p:cNvPr>
            <p:cNvSpPr txBox="1"/>
            <p:nvPr/>
          </p:nvSpPr>
          <p:spPr>
            <a:xfrm>
              <a:off x="7921723" y="5506270"/>
              <a:ext cx="1864914" cy="739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1931">
                <a:defRPr/>
              </a:pPr>
              <a:r>
                <a:rPr lang="en-GB" sz="1596" b="1">
                  <a:solidFill>
                    <a:srgbClr val="FEFFFF"/>
                  </a:solidFill>
                  <a:effectLst>
                    <a:outerShdw blurRad="38100" dist="63500" dir="2700000" algn="tl">
                      <a:srgbClr val="000000">
                        <a:alpha val="52000"/>
                      </a:srgbClr>
                    </a:outerShdw>
                  </a:effectLst>
                  <a:latin typeface="Arial" panose="020B0604020202020204"/>
                  <a:ea typeface="MS PGothic" charset="-128"/>
                </a:rPr>
                <a:t>Sentinel-3 </a:t>
              </a:r>
            </a:p>
            <a:p>
              <a:pPr defTabSz="911931">
                <a:defRPr/>
              </a:pPr>
              <a:r>
                <a:rPr lang="en-GB" sz="1596" b="1">
                  <a:solidFill>
                    <a:srgbClr val="FEFFFF"/>
                  </a:solidFill>
                  <a:effectLst>
                    <a:outerShdw blurRad="38100" dist="63500" dir="2700000" algn="tl">
                      <a:srgbClr val="000000">
                        <a:alpha val="52000"/>
                      </a:srgbClr>
                    </a:outerShdw>
                  </a:effectLst>
                  <a:latin typeface="Arial" panose="020B0604020202020204"/>
                  <a:ea typeface="MS PGothic" charset="-128"/>
                </a:rPr>
                <a:t>TOPO/OPT NG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DEDCD27-2D89-4E7F-394A-29578DE69BE2}"/>
              </a:ext>
            </a:extLst>
          </p:cNvPr>
          <p:cNvSpPr txBox="1"/>
          <p:nvPr/>
        </p:nvSpPr>
        <p:spPr>
          <a:xfrm>
            <a:off x="3008572" y="4723605"/>
            <a:ext cx="40573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>
              <a:defRPr/>
            </a:pPr>
            <a:r>
              <a:rPr lang="en-US" sz="2600" b="1" spc="-120">
                <a:solidFill>
                  <a:srgbClr val="2F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charset="-128"/>
                <a:cs typeface="Arial" panose="020B0604020202020204" pitchFamily="34" charset="0"/>
              </a:rPr>
              <a:t>+ Next</a:t>
            </a:r>
            <a:r>
              <a:rPr lang="en-US" sz="2600" b="1">
                <a:solidFill>
                  <a:srgbClr val="2F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charset="-128"/>
              </a:rPr>
              <a:t> </a:t>
            </a:r>
            <a:r>
              <a:rPr lang="en-US" sz="2600" b="1" spc="-120">
                <a:solidFill>
                  <a:srgbClr val="2F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charset="-128"/>
                <a:cs typeface="Arial" panose="020B0604020202020204" pitchFamily="34" charset="0"/>
              </a:rPr>
              <a:t>Generation Sentinels </a:t>
            </a:r>
            <a:r>
              <a:rPr lang="en-GB" sz="2600" b="1" spc="-120">
                <a:solidFill>
                  <a:srgbClr val="2F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charset="-128"/>
                <a:cs typeface="Arial" panose="020B0604020202020204" pitchFamily="34" charset="0"/>
              </a:rPr>
              <a:t>for data continuation and enhanced observations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94EA4-DCD2-6EFB-D7C8-E4D94693F1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AD3BE6-0210-B2D7-3FBD-2B02B1320297}"/>
              </a:ext>
            </a:extLst>
          </p:cNvPr>
          <p:cNvSpPr txBox="1"/>
          <p:nvPr/>
        </p:nvSpPr>
        <p:spPr>
          <a:xfrm>
            <a:off x="11742987" y="6256849"/>
            <a:ext cx="404791" cy="260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fld id="{9BC32E3D-F567-9D44-AEB7-1E424BE7C02A}" type="slidenum">
              <a:rPr lang="en-GB" sz="1097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MS PGothic" charset="-128"/>
                <a:cs typeface="Arial" panose="020B0604020202020204" pitchFamily="34" charset="0"/>
              </a:rPr>
              <a:pPr eaLnBrk="0" hangingPunct="0">
                <a:defRPr/>
              </a:pPr>
              <a:t>5</a:t>
            </a:fld>
            <a:endParaRPr lang="en-GB" sz="1097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MS PGothic" charset="-128"/>
              <a:cs typeface="Arial" panose="020B0604020202020204" pitchFamily="34" charset="0"/>
            </a:endParaRPr>
          </a:p>
        </p:txBody>
      </p:sp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32B8FF54-B640-F398-DDEF-2D0B9B2D1D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524" y="128799"/>
            <a:ext cx="2333619" cy="756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ED444C-D087-14B9-4DBF-D84785F4970E}"/>
              </a:ext>
            </a:extLst>
          </p:cNvPr>
          <p:cNvSpPr txBox="1"/>
          <p:nvPr/>
        </p:nvSpPr>
        <p:spPr>
          <a:xfrm>
            <a:off x="264695" y="223450"/>
            <a:ext cx="5209987" cy="584083"/>
          </a:xfrm>
          <a:prstGeom prst="rect">
            <a:avLst/>
          </a:prstGeom>
          <a:solidFill>
            <a:srgbClr val="012229">
              <a:alpha val="95000"/>
            </a:srgbClr>
          </a:solidFill>
          <a:effectLst>
            <a:softEdge rad="25400"/>
          </a:effectLst>
        </p:spPr>
        <p:txBody>
          <a:bodyPr wrap="square" lIns="121235" tIns="60617" rIns="121235" bIns="60617" rtlCol="0">
            <a:spAutoFit/>
          </a:bodyPr>
          <a:lstStyle/>
          <a:p>
            <a:pPr defTabSz="1212595">
              <a:defRPr/>
            </a:pPr>
            <a:r>
              <a:rPr lang="en-GB" sz="3000" b="1" spc="-120" dirty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Copernicus Space Evolution</a:t>
            </a:r>
          </a:p>
        </p:txBody>
      </p:sp>
    </p:spTree>
    <p:extLst>
      <p:ext uri="{BB962C8B-B14F-4D97-AF65-F5344CB8AC3E}">
        <p14:creationId xmlns:p14="http://schemas.microsoft.com/office/powerpoint/2010/main" val="21173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10.xml><?xml version="1.0" encoding="utf-8"?>
<a:theme xmlns:a="http://schemas.openxmlformats.org/drawingml/2006/main" name="6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1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3.xml><?xml version="1.0" encoding="utf-8"?>
<a:theme xmlns:a="http://schemas.openxmlformats.org/drawingml/2006/main" name="5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9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6.xml><?xml version="1.0" encoding="utf-8"?>
<a:theme xmlns:a="http://schemas.openxmlformats.org/drawingml/2006/main" name="3_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7.xml><?xml version="1.0" encoding="utf-8"?>
<a:theme xmlns:a="http://schemas.openxmlformats.org/drawingml/2006/main" name="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8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AA51053-4F74-CB43-B672-62EA0BCBC858}" vid="{007ACFD8-7CB1-604F-8FC9-9ADAFA8F2315}"/>
    </a:ext>
  </a:extLst>
</a:theme>
</file>

<file path=ppt/theme/theme9.xml><?xml version="1.0" encoding="utf-8"?>
<a:theme xmlns:a="http://schemas.openxmlformats.org/drawingml/2006/main" name="1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8467e679-9a2c-47e6-aa43-b75cbbfb5c19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8E55A9414C904CA78FE920EC1ECCDC" ma:contentTypeVersion="20" ma:contentTypeDescription="Create a new document." ma:contentTypeScope="" ma:versionID="7e5c9888ec8a30aad3f6c1d38428aaf9">
  <xsd:schema xmlns:xsd="http://www.w3.org/2001/XMLSchema" xmlns:xs="http://www.w3.org/2001/XMLSchema" xmlns:p="http://schemas.microsoft.com/office/2006/metadata/properties" xmlns:ns1="http://schemas.microsoft.com/sharepoint/v3" xmlns:ns3="8467e679-9a2c-47e6-aa43-b75cbbfb5c19" xmlns:ns4="5e05140a-dd01-4079-b91a-eec173e32afd" targetNamespace="http://schemas.microsoft.com/office/2006/metadata/properties" ma:root="true" ma:fieldsID="18735a1f088a5be3ae033c53f59c75dc" ns1:_="" ns3:_="" ns4:_="">
    <xsd:import namespace="http://schemas.microsoft.com/sharepoint/v3"/>
    <xsd:import namespace="8467e679-9a2c-47e6-aa43-b75cbbfb5c19"/>
    <xsd:import namespace="5e05140a-dd01-4079-b91a-eec173e32a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7e679-9a2c-47e6-aa43-b75cbbfb5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140a-dd01-4079-b91a-eec173e32af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e05140a-dd01-4079-b91a-eec173e32afd"/>
    <ds:schemaRef ds:uri="8467e679-9a2c-47e6-aa43-b75cbbfb5c19"/>
    <ds:schemaRef ds:uri="http://purl.org/dc/elements/1.1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B2CD1D-5F96-462A-837D-EB047614C7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467e679-9a2c-47e6-aa43-b75cbbfb5c19"/>
    <ds:schemaRef ds:uri="5e05140a-dd01-4079-b91a-eec173e32a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27161</TotalTime>
  <Words>1265</Words>
  <Application>Microsoft Macintosh PowerPoint</Application>
  <PresentationFormat>Custom</PresentationFormat>
  <Paragraphs>208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5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NotesEsa</vt:lpstr>
      <vt:lpstr>Symbol</vt:lpstr>
      <vt:lpstr>Verdana</vt:lpstr>
      <vt:lpstr>ESA_Presentation_DARK</vt:lpstr>
      <vt:lpstr>ESA_Presentation_CLEAR</vt:lpstr>
      <vt:lpstr>5_ESA Presentation</vt:lpstr>
      <vt:lpstr>4_ESA Presentation</vt:lpstr>
      <vt:lpstr>9_ESA_Presentation_DARK</vt:lpstr>
      <vt:lpstr>3_ESA_Presentation_CLEAR_BG</vt:lpstr>
      <vt:lpstr>4_ESA_Presentation_DARK</vt:lpstr>
      <vt:lpstr>1_ESA_Presentation_CLEAR</vt:lpstr>
      <vt:lpstr>14_ESA_Presentation_DARK</vt:lpstr>
      <vt:lpstr>6_ESA Presentation</vt:lpstr>
      <vt:lpstr>1_ESA_Presentation_DARK</vt:lpstr>
      <vt:lpstr>Office Theme</vt:lpstr>
      <vt:lpstr>2_ESA_Presentation_CLEAR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Espen Volden</dc:creator>
  <cp:keywords/>
  <dc:description/>
  <cp:lastModifiedBy>Espen Volden</cp:lastModifiedBy>
  <cp:revision>11</cp:revision>
  <cp:lastPrinted>2024-06-21T16:27:33Z</cp:lastPrinted>
  <dcterms:created xsi:type="dcterms:W3CDTF">2023-06-08T06:56:46Z</dcterms:created>
  <dcterms:modified xsi:type="dcterms:W3CDTF">2024-09-16T08:18:50Z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Emiliana Colucci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0x010100BF8E55A9414C904CA78FE920EC1ECCDC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2023-06-08T10:00:00Z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